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3" r:id="rId2"/>
  </p:sldMasterIdLst>
  <p:notesMasterIdLst>
    <p:notesMasterId r:id="rId28"/>
  </p:notesMasterIdLst>
  <p:sldIdLst>
    <p:sldId id="256" r:id="rId3"/>
    <p:sldId id="283" r:id="rId4"/>
    <p:sldId id="284" r:id="rId5"/>
    <p:sldId id="299" r:id="rId6"/>
    <p:sldId id="285" r:id="rId7"/>
    <p:sldId id="288" r:id="rId8"/>
    <p:sldId id="291" r:id="rId9"/>
    <p:sldId id="286" r:id="rId10"/>
    <p:sldId id="258" r:id="rId11"/>
    <p:sldId id="287" r:id="rId12"/>
    <p:sldId id="260" r:id="rId13"/>
    <p:sldId id="290" r:id="rId14"/>
    <p:sldId id="262" r:id="rId15"/>
    <p:sldId id="263" r:id="rId16"/>
    <p:sldId id="295" r:id="rId17"/>
    <p:sldId id="292" r:id="rId18"/>
    <p:sldId id="296" r:id="rId19"/>
    <p:sldId id="297" r:id="rId20"/>
    <p:sldId id="298" r:id="rId21"/>
    <p:sldId id="266" r:id="rId22"/>
    <p:sldId id="267" r:id="rId23"/>
    <p:sldId id="300" r:id="rId24"/>
    <p:sldId id="269" r:id="rId25"/>
    <p:sldId id="301" r:id="rId26"/>
    <p:sldId id="30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70A5E-1004-4917-B51E-C0EF661D126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4C7A4-3109-441A-9C81-1AB0B2F71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63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6165E26-8EA3-48BF-8A40-DAC9EBB4F566}" type="slidenum">
              <a:rPr lang="en-US" smtClean="0">
                <a:latin typeface="Arial" charset="0"/>
              </a:rPr>
              <a:pPr eaLnBrk="1" hangingPunct="1"/>
              <a:t>16</a:t>
            </a:fld>
            <a:endParaRPr lang="en-US" smtClean="0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A34DC48-2D8F-49EE-9ECF-FE0A777EB9E0}" type="slidenum">
              <a:rPr lang="en-US" smtClean="0">
                <a:latin typeface="Arial" charset="0"/>
              </a:rPr>
              <a:pPr eaLnBrk="1" hangingPunct="1"/>
              <a:t>17</a:t>
            </a:fld>
            <a:endParaRPr lang="en-US" smtClean="0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52ACCD6-00DA-4E0C-AFF4-EBF3E3D53504}" type="slidenum">
              <a:rPr lang="en-US" smtClean="0">
                <a:latin typeface="Arial" charset="0"/>
              </a:rPr>
              <a:pPr eaLnBrk="1" hangingPunct="1"/>
              <a:t>18</a:t>
            </a:fld>
            <a:endParaRPr lang="en-US" smtClean="0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E248E48-BF30-4682-A421-4718F1156C97}" type="slidenum">
              <a:rPr lang="en-US" smtClean="0">
                <a:latin typeface="Arial" charset="0"/>
              </a:rPr>
              <a:pPr eaLnBrk="1" hangingPunct="1"/>
              <a:t>19</a:t>
            </a:fld>
            <a:endParaRPr lang="en-US" smtClean="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93A211-754F-44BA-AF58-FA2D25B13B43}" type="slidenum">
              <a:rPr lang="en-US"/>
              <a:pPr/>
              <a:t>22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8046BD-F53D-4C53-9B1C-15A3791E2019}" type="slidenum">
              <a:rPr lang="en-US"/>
              <a:pPr/>
              <a:t>24</a:t>
            </a:fld>
            <a:endParaRPr lang="en-US"/>
          </a:p>
        </p:txBody>
      </p:sp>
      <p:sp>
        <p:nvSpPr>
          <p:cNvPr id="61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4F90F6-0BC8-4778-9E21-2B6751B929AB}" type="slidenum">
              <a:rPr lang="en-US"/>
              <a:pPr/>
              <a:t>25</a:t>
            </a:fld>
            <a:endParaRPr lang="en-US"/>
          </a:p>
        </p:txBody>
      </p:sp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8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04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44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B3768-D3A5-45E9-89B6-78102D139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03130"/>
      </p:ext>
    </p:extLst>
  </p:cSld>
  <p:clrMapOvr>
    <a:masterClrMapping/>
  </p:clrMapOvr>
  <p:transition spd="med">
    <p:whee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527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6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271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924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819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564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0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86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5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187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539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573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B3768-D3A5-45E9-89B6-78102D1393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819216"/>
      </p:ext>
    </p:extLst>
  </p:cSld>
  <p:clrMapOvr>
    <a:masterClrMapping/>
  </p:clrMapOvr>
  <p:transition spd="med">
    <p:whee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1334E-9791-4A6E-8B28-A5679FECBB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400523"/>
      </p:ext>
    </p:extLst>
  </p:cSld>
  <p:clrMapOvr>
    <a:masterClrMapping/>
  </p:clrMapOvr>
  <p:transition spd="med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63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3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4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15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44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40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2CCD2-AB78-4928-81D5-CB99A34A169F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3CD68-472F-4ED3-8F4E-A220C5CB7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8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17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534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97309" y="2743200"/>
            <a:ext cx="8254181" cy="1143000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smtClean="0">
                <a:latin typeface="Times New Roman" pitchFamily="18" charset="0"/>
              </a:rPr>
              <a:t>So sánh sự khác nhau giữa quá trình quang hợp và quá trình hô hấp?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-27039" y="1905000"/>
            <a:ext cx="9372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3200" b="1" smtClean="0">
                <a:solidFill>
                  <a:srgbClr val="0000FF"/>
                </a:solidFill>
                <a:latin typeface="+mj-lt"/>
              </a:rPr>
              <a:t>1</a:t>
            </a:r>
            <a:r>
              <a:rPr lang="en-US" sz="3200" b="1">
                <a:solidFill>
                  <a:srgbClr val="0000FF"/>
                </a:solidFill>
                <a:latin typeface="+mj-lt"/>
              </a:rPr>
              <a:t>.</a:t>
            </a:r>
            <a:r>
              <a:rPr lang="vi-VN" sz="3200" b="1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3200" b="1">
                <a:solidFill>
                  <a:srgbClr val="0000FF"/>
                </a:solidFill>
                <a:latin typeface="+mj-lt"/>
              </a:rPr>
              <a:t>Vai trò của không khí đối với thực vật</a:t>
            </a:r>
            <a:r>
              <a:rPr lang="vi-VN" sz="3200" b="1" smtClean="0">
                <a:solidFill>
                  <a:srgbClr val="0000FF"/>
                </a:solidFill>
                <a:latin typeface="+mj-lt"/>
              </a:rPr>
              <a:t>:</a:t>
            </a:r>
            <a:endParaRPr lang="vi-VN" sz="3200" b="1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778" y="3886200"/>
            <a:ext cx="425122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32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uon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Huong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46482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3733800" y="4058264"/>
            <a:ext cx="2286000" cy="57027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Các-bô-níc</a:t>
            </a:r>
            <a:endParaRPr lang="en-US" sz="2800" b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3200400" y="3124200"/>
            <a:ext cx="22860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Các-bô-níc</a:t>
            </a:r>
            <a:endParaRPr lang="en-US" sz="2800" b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7772400" y="4572000"/>
            <a:ext cx="1371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Ô-xi</a:t>
            </a:r>
            <a:endParaRPr lang="en-US" sz="28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0" y="5715000"/>
            <a:ext cx="4800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2800" b="1">
                <a:solidFill>
                  <a:schemeClr val="bg1"/>
                </a:solidFill>
                <a:latin typeface="+mj-lt"/>
              </a:rPr>
              <a:t>H.1: Sơ đồ sự trao đổi khí trong quang hợp của thực </a:t>
            </a:r>
            <a:r>
              <a:rPr lang="vi-VN" sz="2800" b="1" smtClean="0">
                <a:solidFill>
                  <a:schemeClr val="bg1"/>
                </a:solidFill>
                <a:latin typeface="+mj-lt"/>
              </a:rPr>
              <a:t>vật</a:t>
            </a:r>
            <a:endParaRPr lang="vi-VN" sz="28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648200" y="5719134"/>
            <a:ext cx="4495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2800" b="1">
                <a:solidFill>
                  <a:schemeClr val="bg1"/>
                </a:solidFill>
                <a:latin typeface="+mj-lt"/>
              </a:rPr>
              <a:t>H.2 Sơ đồ sự trao đổi khí trong hô hấp của thực </a:t>
            </a:r>
            <a:r>
              <a:rPr lang="vi-VN" sz="2800" b="1" smtClean="0">
                <a:solidFill>
                  <a:schemeClr val="bg1"/>
                </a:solidFill>
                <a:latin typeface="+mj-lt"/>
              </a:rPr>
              <a:t>vật</a:t>
            </a:r>
            <a:endParaRPr lang="vi-VN" sz="28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-2458" y="3733800"/>
            <a:ext cx="1371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Ô-xi</a:t>
            </a:r>
            <a:endParaRPr lang="en-US" sz="28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47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-27039" y="1600200"/>
            <a:ext cx="9372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3200" b="1" smtClean="0">
                <a:solidFill>
                  <a:srgbClr val="0000FF"/>
                </a:solidFill>
                <a:latin typeface="+mj-lt"/>
              </a:rPr>
              <a:t>1</a:t>
            </a:r>
            <a:r>
              <a:rPr lang="en-US" sz="3200" b="1">
                <a:solidFill>
                  <a:srgbClr val="0000FF"/>
                </a:solidFill>
                <a:latin typeface="+mj-lt"/>
              </a:rPr>
              <a:t>.</a:t>
            </a:r>
            <a:r>
              <a:rPr lang="vi-VN" sz="3200" b="1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3200" b="1">
                <a:solidFill>
                  <a:srgbClr val="0000FF"/>
                </a:solidFill>
                <a:latin typeface="+mj-lt"/>
              </a:rPr>
              <a:t>Vai trò của không khí đối với thực vật</a:t>
            </a:r>
            <a:r>
              <a:rPr lang="vi-VN" sz="3200" b="1" smtClean="0">
                <a:solidFill>
                  <a:srgbClr val="0000FF"/>
                </a:solidFill>
                <a:latin typeface="+mj-lt"/>
              </a:rPr>
              <a:t>:</a:t>
            </a:r>
            <a:endParaRPr lang="vi-VN" sz="3200" b="1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09600" y="2290672"/>
            <a:ext cx="8001000" cy="9097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sz="3000" smtClean="0">
                <a:latin typeface="Times New Roman" pitchFamily="18" charset="0"/>
              </a:rPr>
              <a:t>So sánh sự khác nhau giữa </a:t>
            </a:r>
            <a:r>
              <a:rPr lang="en-US" sz="3000" b="1" i="1" smtClean="0">
                <a:solidFill>
                  <a:srgbClr val="FF0000"/>
                </a:solidFill>
                <a:latin typeface="Times New Roman" pitchFamily="18" charset="0"/>
              </a:rPr>
              <a:t>quá trình quang hợp 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sz="3000" smtClean="0">
                <a:latin typeface="Times New Roman" pitchFamily="18" charset="0"/>
              </a:rPr>
              <a:t>và </a:t>
            </a:r>
            <a:r>
              <a:rPr lang="en-US" sz="3000" b="1" i="1" smtClean="0">
                <a:solidFill>
                  <a:srgbClr val="FF0000"/>
                </a:solidFill>
                <a:latin typeface="Times New Roman" pitchFamily="18" charset="0"/>
              </a:rPr>
              <a:t>quá trình hô hấp</a:t>
            </a:r>
            <a:r>
              <a:rPr lang="en-US" sz="3000" smtClean="0">
                <a:latin typeface="Times New Roman" pitchFamily="18" charset="0"/>
              </a:rPr>
              <a:t>?</a:t>
            </a:r>
            <a:endParaRPr lang="en-US" sz="3000">
              <a:latin typeface="Times New Roman" pitchFamily="18" charset="0"/>
            </a:endParaRPr>
          </a:p>
        </p:txBody>
      </p:sp>
      <p:graphicFrame>
        <p:nvGraphicFramePr>
          <p:cNvPr id="11" name="Group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915341242"/>
              </p:ext>
            </p:extLst>
          </p:nvPr>
        </p:nvGraphicFramePr>
        <p:xfrm>
          <a:off x="609600" y="3465512"/>
          <a:ext cx="8001000" cy="2746332"/>
        </p:xfrm>
        <a:graphic>
          <a:graphicData uri="http://schemas.openxmlformats.org/drawingml/2006/table">
            <a:tbl>
              <a:tblPr/>
              <a:tblGrid>
                <a:gridCol w="4000500"/>
                <a:gridCol w="4000500"/>
              </a:tblGrid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Quá trình quang hợp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Quá trình hô hấp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800" smtClean="0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- Xảy ra vào ban ngày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mtClean="0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- Xảy ra vào ban đêm và cả ban ngày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30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mtClean="0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- Hít khí các-bô-níc, thải khí ô-xi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mtClean="0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- Hít khí ô-xi, thải khí các-bô-níc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9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228600" y="2933700"/>
            <a:ext cx="8756855" cy="838200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900">
                <a:solidFill>
                  <a:schemeClr val="tx2"/>
                </a:solidFill>
                <a:latin typeface="Times New Roman" pitchFamily="18" charset="0"/>
              </a:rPr>
              <a:t>Điều gì xảy ra nếu một trong </a:t>
            </a:r>
            <a:r>
              <a:rPr lang="en-US" sz="2900" smtClean="0">
                <a:solidFill>
                  <a:schemeClr val="tx2"/>
                </a:solidFill>
                <a:latin typeface="Times New Roman" pitchFamily="18" charset="0"/>
              </a:rPr>
              <a:t>hai quá </a:t>
            </a:r>
            <a:r>
              <a:rPr lang="en-US" sz="2900">
                <a:solidFill>
                  <a:schemeClr val="tx2"/>
                </a:solidFill>
                <a:latin typeface="Times New Roman" pitchFamily="18" charset="0"/>
              </a:rPr>
              <a:t>trình trên bị ngừng?</a:t>
            </a:r>
          </a:p>
        </p:txBody>
      </p:sp>
      <p:sp>
        <p:nvSpPr>
          <p:cNvPr id="73734" name="AutoShape 6"/>
          <p:cNvSpPr>
            <a:spLocks noChangeArrowheads="1"/>
          </p:cNvSpPr>
          <p:nvPr/>
        </p:nvSpPr>
        <p:spPr bwMode="auto">
          <a:xfrm>
            <a:off x="3838267" y="3810000"/>
            <a:ext cx="1351935" cy="1502082"/>
          </a:xfrm>
          <a:prstGeom prst="downArrow">
            <a:avLst>
              <a:gd name="adj1" fmla="val 50000"/>
              <a:gd name="adj2" fmla="val 25000"/>
            </a:avLst>
          </a:prstGeom>
          <a:noFill/>
          <a:ln w="38100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2667000" y="5397500"/>
            <a:ext cx="3943350" cy="584775"/>
          </a:xfrm>
          <a:prstGeom prst="rect">
            <a:avLst/>
          </a:prstGeom>
          <a:noFill/>
          <a:ln w="57150" algn="ctr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Thực vật sẽ chết</a:t>
            </a:r>
          </a:p>
        </p:txBody>
      </p:sp>
    </p:spTree>
    <p:extLst>
      <p:ext uri="{BB962C8B-B14F-4D97-AF65-F5344CB8AC3E}">
        <p14:creationId xmlns:p14="http://schemas.microsoft.com/office/powerpoint/2010/main" val="381581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nimBg="1"/>
      <p:bldP spid="73734" grpId="0" animBg="1"/>
      <p:bldP spid="737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40110" y="3352800"/>
            <a:ext cx="8991600" cy="20621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 vật cần không khí để quang hợp và hô hấp.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Khí các-bô-níc cần cho quá trình quang hợp.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-Khí ô-xi cần cho quá trình hô hấp.</a:t>
            </a:r>
          </a:p>
        </p:txBody>
      </p:sp>
      <p:sp>
        <p:nvSpPr>
          <p:cNvPr id="17411" name="WordArt 3"/>
          <p:cNvSpPr>
            <a:spLocks noChangeArrowheads="1" noChangeShapeType="1" noTextEdit="1"/>
          </p:cNvSpPr>
          <p:nvPr/>
        </p:nvSpPr>
        <p:spPr bwMode="auto">
          <a:xfrm>
            <a:off x="2705715" y="1951703"/>
            <a:ext cx="3860390" cy="838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194"/>
              </a:avLst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600" b="1" kern="10" cap="all">
                <a:ln/>
                <a:solidFill>
                  <a:srgbClr val="008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cs typeface="Times New Roman"/>
              </a:rPr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199891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956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M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ột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ứng dụng thực  tế và nhu cầu không khí của thực vật. </a:t>
            </a:r>
            <a:endParaRPr lang="en-US" sz="3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8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5EA6E8-8AF1-46C4-8DB0-2640A60BF178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17411" name="Picture 8" descr="house_with_trees_blow_a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75455"/>
            <a:ext cx="198120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WordArt 22"/>
          <p:cNvSpPr>
            <a:spLocks noChangeArrowheads="1" noChangeShapeType="1" noTextEdit="1"/>
          </p:cNvSpPr>
          <p:nvPr/>
        </p:nvSpPr>
        <p:spPr bwMode="auto">
          <a:xfrm>
            <a:off x="380999" y="685800"/>
            <a:ext cx="5908675" cy="160178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Đồng hành cùng nhà nông</a:t>
            </a:r>
          </a:p>
        </p:txBody>
      </p:sp>
      <p:grpSp>
        <p:nvGrpSpPr>
          <p:cNvPr id="17413" name="Group 12"/>
          <p:cNvGrpSpPr>
            <a:grpSpLocks/>
          </p:cNvGrpSpPr>
          <p:nvPr/>
        </p:nvGrpSpPr>
        <p:grpSpPr bwMode="auto">
          <a:xfrm>
            <a:off x="228600" y="3773400"/>
            <a:ext cx="2590800" cy="2457450"/>
            <a:chOff x="144" y="2640"/>
            <a:chExt cx="1632" cy="1536"/>
          </a:xfrm>
        </p:grpSpPr>
        <p:sp>
          <p:nvSpPr>
            <p:cNvPr id="17426" name="Rectangle 9"/>
            <p:cNvSpPr>
              <a:spLocks noChangeArrowheads="1"/>
            </p:cNvSpPr>
            <p:nvPr/>
          </p:nvSpPr>
          <p:spPr bwMode="auto">
            <a:xfrm>
              <a:off x="144" y="2640"/>
              <a:ext cx="1632" cy="153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17427" name="Picture 5" descr="farmer_crows_head_md_wht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784"/>
              <a:ext cx="1008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4" name="Text Box 23"/>
          <p:cNvSpPr txBox="1">
            <a:spLocks noChangeArrowheads="1"/>
          </p:cNvSpPr>
          <p:nvPr/>
        </p:nvSpPr>
        <p:spPr bwMode="auto">
          <a:xfrm>
            <a:off x="726902" y="2971800"/>
            <a:ext cx="14093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>
                <a:solidFill>
                  <a:schemeClr val="accent2"/>
                </a:solidFill>
                <a:cs typeface="Times New Roman" pitchFamily="18" charset="0"/>
              </a:rPr>
              <a:t>Bác </a:t>
            </a:r>
            <a:r>
              <a:rPr lang="en-US" sz="2800" b="1" smtClean="0">
                <a:solidFill>
                  <a:schemeClr val="accent2"/>
                </a:solidFill>
                <a:cs typeface="Times New Roman" pitchFamily="18" charset="0"/>
              </a:rPr>
              <a:t>Hai</a:t>
            </a:r>
            <a:endParaRPr lang="en-US" sz="2800" b="1">
              <a:solidFill>
                <a:schemeClr val="accent2"/>
              </a:solidFill>
              <a:cs typeface="Times New Roman" pitchFamily="18" charset="0"/>
            </a:endParaRPr>
          </a:p>
        </p:txBody>
      </p:sp>
      <p:grpSp>
        <p:nvGrpSpPr>
          <p:cNvPr id="17415" name="Group 13"/>
          <p:cNvGrpSpPr>
            <a:grpSpLocks/>
          </p:cNvGrpSpPr>
          <p:nvPr/>
        </p:nvGrpSpPr>
        <p:grpSpPr bwMode="auto">
          <a:xfrm>
            <a:off x="3048000" y="3773400"/>
            <a:ext cx="2819400" cy="2438400"/>
            <a:chOff x="1968" y="2640"/>
            <a:chExt cx="1776" cy="1536"/>
          </a:xfrm>
        </p:grpSpPr>
        <p:sp>
          <p:nvSpPr>
            <p:cNvPr id="17424" name="Rectangle 10"/>
            <p:cNvSpPr>
              <a:spLocks noChangeArrowheads="1"/>
            </p:cNvSpPr>
            <p:nvPr/>
          </p:nvSpPr>
          <p:spPr bwMode="auto">
            <a:xfrm>
              <a:off x="1968" y="2640"/>
              <a:ext cx="1776" cy="153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17425" name="Picture 6" descr="farmer_crows_head_md_wht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2832"/>
              <a:ext cx="1104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6" name="Text Box 24"/>
          <p:cNvSpPr txBox="1">
            <a:spLocks noChangeArrowheads="1"/>
          </p:cNvSpPr>
          <p:nvPr/>
        </p:nvSpPr>
        <p:spPr bwMode="auto">
          <a:xfrm>
            <a:off x="3674301" y="2895600"/>
            <a:ext cx="12986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>
                <a:solidFill>
                  <a:schemeClr val="accent2"/>
                </a:solidFill>
                <a:cs typeface="Times New Roman" pitchFamily="18" charset="0"/>
              </a:rPr>
              <a:t>Bác </a:t>
            </a:r>
            <a:r>
              <a:rPr lang="en-US" sz="2800" b="1" smtClean="0">
                <a:solidFill>
                  <a:schemeClr val="accent2"/>
                </a:solidFill>
                <a:cs typeface="Times New Roman" pitchFamily="18" charset="0"/>
              </a:rPr>
              <a:t>Tư</a:t>
            </a:r>
            <a:endParaRPr lang="en-US" sz="2800" b="1">
              <a:solidFill>
                <a:schemeClr val="accent2"/>
              </a:solidFill>
              <a:cs typeface="Times New Roman" pitchFamily="18" charset="0"/>
            </a:endParaRPr>
          </a:p>
        </p:txBody>
      </p:sp>
      <p:grpSp>
        <p:nvGrpSpPr>
          <p:cNvPr id="17417" name="Group 14"/>
          <p:cNvGrpSpPr>
            <a:grpSpLocks/>
          </p:cNvGrpSpPr>
          <p:nvPr/>
        </p:nvGrpSpPr>
        <p:grpSpPr bwMode="auto">
          <a:xfrm>
            <a:off x="6134100" y="3817502"/>
            <a:ext cx="2743200" cy="2438400"/>
            <a:chOff x="3888" y="2640"/>
            <a:chExt cx="1728" cy="1536"/>
          </a:xfrm>
        </p:grpSpPr>
        <p:sp>
          <p:nvSpPr>
            <p:cNvPr id="17422" name="Rectangle 11"/>
            <p:cNvSpPr>
              <a:spLocks noChangeArrowheads="1"/>
            </p:cNvSpPr>
            <p:nvPr/>
          </p:nvSpPr>
          <p:spPr bwMode="auto">
            <a:xfrm>
              <a:off x="3888" y="2640"/>
              <a:ext cx="1728" cy="153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17423" name="Picture 7" descr="farmer_crows_head_md_wht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784"/>
              <a:ext cx="1104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8" name="Text Box 25"/>
          <p:cNvSpPr txBox="1">
            <a:spLocks noChangeArrowheads="1"/>
          </p:cNvSpPr>
          <p:nvPr/>
        </p:nvSpPr>
        <p:spPr bwMode="auto">
          <a:xfrm>
            <a:off x="6935179" y="3011661"/>
            <a:ext cx="14318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>
                <a:solidFill>
                  <a:schemeClr val="accent2"/>
                </a:solidFill>
                <a:cs typeface="Times New Roman" pitchFamily="18" charset="0"/>
              </a:rPr>
              <a:t>Bác </a:t>
            </a:r>
            <a:r>
              <a:rPr lang="en-US" sz="2800" b="1" smtClean="0">
                <a:solidFill>
                  <a:schemeClr val="accent2"/>
                </a:solidFill>
                <a:cs typeface="Times New Roman" pitchFamily="18" charset="0"/>
              </a:rPr>
              <a:t>Sáu</a:t>
            </a:r>
            <a:endParaRPr lang="en-US" sz="2800" b="1">
              <a:solidFill>
                <a:schemeClr val="accent2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331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07D65-863A-40B2-848E-CCE6A0D94F40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8457" name="AutoShape 20"/>
          <p:cNvSpPr>
            <a:spLocks noChangeArrowheads="1"/>
          </p:cNvSpPr>
          <p:nvPr/>
        </p:nvSpPr>
        <p:spPr bwMode="auto">
          <a:xfrm rot="15961805">
            <a:off x="3801348" y="1180803"/>
            <a:ext cx="1615573" cy="3245769"/>
          </a:xfrm>
          <a:prstGeom prst="cloudCallout">
            <a:avLst>
              <a:gd name="adj1" fmla="val -81861"/>
              <a:gd name="adj2" fmla="val 18029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/>
            <a:endParaRPr lang="en-US" sz="2000" smtClean="0">
              <a:solidFill>
                <a:srgbClr val="0000CC"/>
              </a:solidFill>
            </a:endParaRPr>
          </a:p>
          <a:p>
            <a:pPr eaLnBrk="0" hangingPunct="0"/>
            <a:endParaRPr lang="en-US" sz="2000" smtClean="0">
              <a:solidFill>
                <a:srgbClr val="0000CC"/>
              </a:solidFill>
            </a:endParaRPr>
          </a:p>
          <a:p>
            <a:pPr eaLnBrk="0" hangingPunct="0"/>
            <a:endParaRPr lang="en-US" sz="2000">
              <a:solidFill>
                <a:srgbClr val="0000CC"/>
              </a:solidFill>
            </a:endParaRPr>
          </a:p>
        </p:txBody>
      </p:sp>
      <p:grpSp>
        <p:nvGrpSpPr>
          <p:cNvPr id="18438" name="Group 37"/>
          <p:cNvGrpSpPr>
            <a:grpSpLocks/>
          </p:cNvGrpSpPr>
          <p:nvPr/>
        </p:nvGrpSpPr>
        <p:grpSpPr bwMode="auto">
          <a:xfrm>
            <a:off x="228600" y="4191000"/>
            <a:ext cx="2590800" cy="2438400"/>
            <a:chOff x="144" y="2640"/>
            <a:chExt cx="1632" cy="1536"/>
          </a:xfrm>
        </p:grpSpPr>
        <p:sp>
          <p:nvSpPr>
            <p:cNvPr id="18455" name="Rectangle 4"/>
            <p:cNvSpPr>
              <a:spLocks noChangeArrowheads="1"/>
            </p:cNvSpPr>
            <p:nvPr/>
          </p:nvSpPr>
          <p:spPr bwMode="auto">
            <a:xfrm>
              <a:off x="144" y="2640"/>
              <a:ext cx="1632" cy="153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18456" name="Picture 6" descr="farmer_crows_head_md_wht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832"/>
              <a:ext cx="1008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39" name="Picture 8" descr="farmer_crows_head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8768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9" descr="house_with_trees_blow_a_h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31763" y="0"/>
            <a:ext cx="2181507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3" name="AutoShape 17"/>
          <p:cNvSpPr>
            <a:spLocks noChangeArrowheads="1"/>
          </p:cNvSpPr>
          <p:nvPr/>
        </p:nvSpPr>
        <p:spPr bwMode="auto">
          <a:xfrm rot="15961805">
            <a:off x="6774411" y="1196777"/>
            <a:ext cx="1573443" cy="3174336"/>
          </a:xfrm>
          <a:prstGeom prst="cloudCallout">
            <a:avLst>
              <a:gd name="adj1" fmla="val -93518"/>
              <a:gd name="adj2" fmla="val 1257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/>
            <a:endParaRPr lang="en-US" sz="2800">
              <a:solidFill>
                <a:srgbClr val="6600FF"/>
              </a:solidFill>
            </a:endParaRPr>
          </a:p>
          <a:p>
            <a:pPr eaLnBrk="0" hangingPunct="0"/>
            <a:endParaRPr lang="en-US" sz="2800">
              <a:solidFill>
                <a:srgbClr val="6600FF"/>
              </a:solidFill>
            </a:endParaRPr>
          </a:p>
          <a:p>
            <a:pPr eaLnBrk="0" hangingPunct="0"/>
            <a:endParaRPr lang="en-US" sz="1200">
              <a:solidFill>
                <a:srgbClr val="6600FF"/>
              </a:solidFill>
            </a:endParaRPr>
          </a:p>
        </p:txBody>
      </p:sp>
      <p:grpSp>
        <p:nvGrpSpPr>
          <p:cNvPr id="18442" name="Group 27"/>
          <p:cNvGrpSpPr>
            <a:grpSpLocks/>
          </p:cNvGrpSpPr>
          <p:nvPr/>
        </p:nvGrpSpPr>
        <p:grpSpPr bwMode="auto">
          <a:xfrm>
            <a:off x="6172200" y="4191000"/>
            <a:ext cx="2438400" cy="2438400"/>
            <a:chOff x="3888" y="2640"/>
            <a:chExt cx="1728" cy="1536"/>
          </a:xfrm>
        </p:grpSpPr>
        <p:sp>
          <p:nvSpPr>
            <p:cNvPr id="18451" name="Rectangle 3"/>
            <p:cNvSpPr>
              <a:spLocks noChangeArrowheads="1"/>
            </p:cNvSpPr>
            <p:nvPr/>
          </p:nvSpPr>
          <p:spPr bwMode="auto">
            <a:xfrm>
              <a:off x="3888" y="2640"/>
              <a:ext cx="1728" cy="153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18452" name="Picture 23" descr="farmer_crows_head_md_wht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784"/>
              <a:ext cx="1104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43" name="Group 26"/>
          <p:cNvGrpSpPr>
            <a:grpSpLocks/>
          </p:cNvGrpSpPr>
          <p:nvPr/>
        </p:nvGrpSpPr>
        <p:grpSpPr bwMode="auto">
          <a:xfrm>
            <a:off x="3276600" y="4191000"/>
            <a:ext cx="2514600" cy="2438400"/>
            <a:chOff x="2064" y="2640"/>
            <a:chExt cx="1584" cy="1536"/>
          </a:xfrm>
        </p:grpSpPr>
        <p:sp>
          <p:nvSpPr>
            <p:cNvPr id="18449" name="Rectangle 2"/>
            <p:cNvSpPr>
              <a:spLocks noChangeArrowheads="1"/>
            </p:cNvSpPr>
            <p:nvPr/>
          </p:nvSpPr>
          <p:spPr bwMode="auto">
            <a:xfrm>
              <a:off x="2064" y="2640"/>
              <a:ext cx="1584" cy="153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18450" name="Picture 7" descr="farmer_crows_head_md_wht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2" y="2784"/>
              <a:ext cx="1104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Cloud Callout 5"/>
          <p:cNvSpPr/>
          <p:nvPr/>
        </p:nvSpPr>
        <p:spPr>
          <a:xfrm>
            <a:off x="-295276" y="1885482"/>
            <a:ext cx="3371851" cy="1864318"/>
          </a:xfrm>
          <a:prstGeom prst="cloudCallout">
            <a:avLst>
              <a:gd name="adj1" fmla="val -23398"/>
              <a:gd name="adj2" fmla="val 6927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80975" y="2203464"/>
            <a:ext cx="32575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 cần lượng khí các-bô-níc  trong không khí</a:t>
            </a:r>
            <a:endParaRPr lang="en-US" sz="2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86548" y="2203464"/>
            <a:ext cx="3200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Bón phân để tăng </a:t>
            </a:r>
          </a:p>
          <a:p>
            <a:pPr algn="ctr"/>
            <a:r>
              <a:rPr lang="en-US" sz="26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gấp đôi khí </a:t>
            </a:r>
          </a:p>
          <a:p>
            <a:pPr algn="ctr"/>
            <a:r>
              <a:rPr lang="en-US" sz="26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các-bô-nic.</a:t>
            </a:r>
            <a:endParaRPr lang="en-US" sz="26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6231458" y="2357589"/>
            <a:ext cx="2955558" cy="89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600" b="1">
                <a:solidFill>
                  <a:srgbClr val="FF0000"/>
                </a:solidFill>
              </a:rPr>
              <a:t>Ta sẽ tăng gấp ba </a:t>
            </a:r>
          </a:p>
          <a:p>
            <a:pPr eaLnBrk="1" hangingPunct="1"/>
            <a:r>
              <a:rPr lang="en-US" sz="2600" b="1">
                <a:solidFill>
                  <a:srgbClr val="FF0000"/>
                </a:solidFill>
              </a:rPr>
              <a:t>lần khí các-bô-níc.</a:t>
            </a:r>
          </a:p>
        </p:txBody>
      </p:sp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1219200" y="3667780"/>
            <a:ext cx="14093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>
                <a:cs typeface="Times New Roman" pitchFamily="18" charset="0"/>
              </a:rPr>
              <a:t>Bác </a:t>
            </a:r>
            <a:r>
              <a:rPr lang="en-US" sz="2800" b="1" smtClean="0">
                <a:cs typeface="Times New Roman" pitchFamily="18" charset="0"/>
              </a:rPr>
              <a:t>Hai</a:t>
            </a:r>
            <a:endParaRPr lang="en-US" sz="2800" b="1">
              <a:cs typeface="Times New Roman" pitchFamily="18" charset="0"/>
            </a:endParaRPr>
          </a:p>
        </p:txBody>
      </p:sp>
      <p:sp>
        <p:nvSpPr>
          <p:cNvPr id="39" name="Text Box 24"/>
          <p:cNvSpPr txBox="1">
            <a:spLocks noChangeArrowheads="1"/>
          </p:cNvSpPr>
          <p:nvPr/>
        </p:nvSpPr>
        <p:spPr bwMode="auto">
          <a:xfrm>
            <a:off x="3733800" y="3652665"/>
            <a:ext cx="12986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>
                <a:cs typeface="Times New Roman" pitchFamily="18" charset="0"/>
              </a:rPr>
              <a:t>Bác </a:t>
            </a:r>
            <a:r>
              <a:rPr lang="en-US" sz="2800" b="1" smtClean="0">
                <a:cs typeface="Times New Roman" pitchFamily="18" charset="0"/>
              </a:rPr>
              <a:t>Tư</a:t>
            </a:r>
            <a:endParaRPr lang="en-US" sz="2800" b="1">
              <a:cs typeface="Times New Roman" pitchFamily="18" charset="0"/>
            </a:endParaRPr>
          </a:p>
        </p:txBody>
      </p:sp>
      <p:sp>
        <p:nvSpPr>
          <p:cNvPr id="40" name="Text Box 25"/>
          <p:cNvSpPr txBox="1">
            <a:spLocks noChangeArrowheads="1"/>
          </p:cNvSpPr>
          <p:nvPr/>
        </p:nvSpPr>
        <p:spPr bwMode="auto">
          <a:xfrm>
            <a:off x="6284051" y="3678663"/>
            <a:ext cx="14318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>
                <a:cs typeface="Times New Roman" pitchFamily="18" charset="0"/>
              </a:rPr>
              <a:t>Bác </a:t>
            </a:r>
            <a:r>
              <a:rPr lang="en-US" sz="2800" b="1" smtClean="0">
                <a:cs typeface="Times New Roman" pitchFamily="18" charset="0"/>
              </a:rPr>
              <a:t>Sáu</a:t>
            </a:r>
            <a:endParaRPr lang="en-US" sz="2800" b="1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939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8494D-282D-4393-8EB1-E193A78364AD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19460" name="WordArt 5"/>
          <p:cNvSpPr>
            <a:spLocks noChangeArrowheads="1" noChangeShapeType="1" noTextEdit="1"/>
          </p:cNvSpPr>
          <p:nvPr/>
        </p:nvSpPr>
        <p:spPr bwMode="auto">
          <a:xfrm>
            <a:off x="1800531" y="190500"/>
            <a:ext cx="6284913" cy="685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347"/>
              </a:avLst>
            </a:prstTxWarp>
          </a:bodyPr>
          <a:lstStyle/>
          <a:p>
            <a:r>
              <a:rPr lang="en-US" sz="3600" b="1" kern="10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Mùa thu hoạch</a:t>
            </a:r>
          </a:p>
        </p:txBody>
      </p:sp>
      <p:grpSp>
        <p:nvGrpSpPr>
          <p:cNvPr id="19461" name="Group 27"/>
          <p:cNvGrpSpPr>
            <a:grpSpLocks/>
          </p:cNvGrpSpPr>
          <p:nvPr/>
        </p:nvGrpSpPr>
        <p:grpSpPr bwMode="auto">
          <a:xfrm>
            <a:off x="228600" y="4164474"/>
            <a:ext cx="2743200" cy="2693526"/>
            <a:chOff x="144" y="2832"/>
            <a:chExt cx="1728" cy="1488"/>
          </a:xfrm>
        </p:grpSpPr>
        <p:sp>
          <p:nvSpPr>
            <p:cNvPr id="19477" name="Rectangle 13"/>
            <p:cNvSpPr>
              <a:spLocks noChangeArrowheads="1"/>
            </p:cNvSpPr>
            <p:nvPr/>
          </p:nvSpPr>
          <p:spPr bwMode="auto">
            <a:xfrm>
              <a:off x="144" y="2832"/>
              <a:ext cx="1728" cy="14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19478" name="Picture 7" descr="farmer_crows_head_md_wht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981"/>
              <a:ext cx="1234" cy="1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2" name="Group 18"/>
          <p:cNvGrpSpPr>
            <a:grpSpLocks/>
          </p:cNvGrpSpPr>
          <p:nvPr/>
        </p:nvGrpSpPr>
        <p:grpSpPr bwMode="auto">
          <a:xfrm>
            <a:off x="3276600" y="4192384"/>
            <a:ext cx="2819400" cy="2665616"/>
            <a:chOff x="2064" y="2916"/>
            <a:chExt cx="1776" cy="1404"/>
          </a:xfrm>
        </p:grpSpPr>
        <p:sp>
          <p:nvSpPr>
            <p:cNvPr id="19475" name="Rectangle 8"/>
            <p:cNvSpPr>
              <a:spLocks noChangeArrowheads="1"/>
            </p:cNvSpPr>
            <p:nvPr/>
          </p:nvSpPr>
          <p:spPr bwMode="auto">
            <a:xfrm>
              <a:off x="2064" y="2916"/>
              <a:ext cx="1776" cy="140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19476" name="Picture 9" descr="farmer_crows_head_md_wht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3024"/>
              <a:ext cx="1248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3" name="Group 19"/>
          <p:cNvGrpSpPr>
            <a:grpSpLocks/>
          </p:cNvGrpSpPr>
          <p:nvPr/>
        </p:nvGrpSpPr>
        <p:grpSpPr bwMode="auto">
          <a:xfrm>
            <a:off x="6305550" y="4192384"/>
            <a:ext cx="2590800" cy="2665616"/>
            <a:chOff x="3984" y="2928"/>
            <a:chExt cx="1632" cy="1392"/>
          </a:xfrm>
        </p:grpSpPr>
        <p:sp>
          <p:nvSpPr>
            <p:cNvPr id="19473" name="Rectangle 11"/>
            <p:cNvSpPr>
              <a:spLocks noChangeArrowheads="1"/>
            </p:cNvSpPr>
            <p:nvPr/>
          </p:nvSpPr>
          <p:spPr bwMode="auto">
            <a:xfrm>
              <a:off x="3984" y="2928"/>
              <a:ext cx="1632" cy="1392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19474" name="Picture 12" descr="farmer_crows_head_md_wht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976"/>
              <a:ext cx="1248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1095851" y="3667780"/>
            <a:ext cx="14093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>
                <a:cs typeface="Times New Roman" pitchFamily="18" charset="0"/>
              </a:rPr>
              <a:t>Bác </a:t>
            </a:r>
            <a:r>
              <a:rPr lang="en-US" sz="2800" b="1" smtClean="0">
                <a:cs typeface="Times New Roman" pitchFamily="18" charset="0"/>
              </a:rPr>
              <a:t>Hai</a:t>
            </a:r>
            <a:endParaRPr lang="en-US" sz="2800" b="1">
              <a:cs typeface="Times New Roman" pitchFamily="18" charset="0"/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036955" y="3652665"/>
            <a:ext cx="12986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>
                <a:cs typeface="Times New Roman" pitchFamily="18" charset="0"/>
              </a:rPr>
              <a:t>Bác </a:t>
            </a:r>
            <a:r>
              <a:rPr lang="en-US" sz="2800" b="1" smtClean="0">
                <a:cs typeface="Times New Roman" pitchFamily="18" charset="0"/>
              </a:rPr>
              <a:t>Tư</a:t>
            </a:r>
            <a:endParaRPr lang="en-US" sz="2800" b="1">
              <a:cs typeface="Times New Roman" pitchFamily="18" charset="0"/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6885049" y="3678663"/>
            <a:ext cx="14318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>
                <a:cs typeface="Times New Roman" pitchFamily="18" charset="0"/>
              </a:rPr>
              <a:t>Bác </a:t>
            </a:r>
            <a:r>
              <a:rPr lang="en-US" sz="2800" b="1" smtClean="0">
                <a:cs typeface="Times New Roman" pitchFamily="18" charset="0"/>
              </a:rPr>
              <a:t>Sáu</a:t>
            </a:r>
            <a:endParaRPr lang="en-US" sz="2800" b="1">
              <a:cs typeface="Times New Roman" pitchFamily="18" charset="0"/>
            </a:endParaRPr>
          </a:p>
        </p:txBody>
      </p:sp>
      <p:pic>
        <p:nvPicPr>
          <p:cNvPr id="26" name="Picture 2" descr="ANd9GcTYkwHEDvfZQz6cDX1HXrJbghAWSeaMei72W4fPTl8hFUmDJgJOB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161" y="1200150"/>
            <a:ext cx="2847839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Photo099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0" y="1143000"/>
            <a:ext cx="292403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Untit%286%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7" b="4636"/>
          <a:stretch>
            <a:fillRect/>
          </a:stretch>
        </p:blipFill>
        <p:spPr bwMode="auto">
          <a:xfrm>
            <a:off x="6372360" y="1219200"/>
            <a:ext cx="277163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299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533400" y="304800"/>
            <a:ext cx="8382000" cy="1077913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cs typeface="Times New Roman" pitchFamily="18" charset="0"/>
              </a:rPr>
              <a:t>Hãy hoàn thành bài tập sau khi đã đồng hành cùng 3 bác nông dân .</a:t>
            </a:r>
            <a:r>
              <a:rPr lang="en-US" sz="3200" b="1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970137" y="2209800"/>
            <a:ext cx="60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6600"/>
                </a:solidFill>
                <a:cs typeface="Times New Roman" pitchFamily="18" charset="0"/>
              </a:rPr>
              <a:t>A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743700" y="2209799"/>
            <a:ext cx="68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smtClean="0">
                <a:solidFill>
                  <a:srgbClr val="006600"/>
                </a:solidFill>
                <a:cs typeface="Times New Roman" pitchFamily="18" charset="0"/>
              </a:rPr>
              <a:t>B</a:t>
            </a:r>
            <a:endParaRPr lang="en-US" sz="3200" b="1">
              <a:solidFill>
                <a:srgbClr val="006600"/>
              </a:solidFill>
              <a:cs typeface="Times New Roman" pitchFamily="18" charset="0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4077" y="2743200"/>
            <a:ext cx="4441723" cy="954107"/>
          </a:xfrm>
          <a:prstGeom prst="rect">
            <a:avLst/>
          </a:prstGeom>
          <a:solidFill>
            <a:srgbClr val="DDF0F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800" b="1"/>
              <a:t>1.  Lượng khí các-bô-níc có sẵn trong không </a:t>
            </a:r>
            <a:r>
              <a:rPr lang="vi-VN" sz="2800" b="1" smtClean="0"/>
              <a:t>khí</a:t>
            </a:r>
            <a:endParaRPr lang="vi-VN" sz="2800" b="1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4077" y="4246562"/>
            <a:ext cx="4495800" cy="954107"/>
          </a:xfrm>
          <a:prstGeom prst="rect">
            <a:avLst/>
          </a:prstGeom>
          <a:solidFill>
            <a:srgbClr val="DDF0F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2800" b="1"/>
              <a:t>2. Lượng khí các-bô-níc tăng gấp </a:t>
            </a:r>
            <a:r>
              <a:rPr lang="vi-VN" sz="2800" b="1" smtClean="0"/>
              <a:t>đôi</a:t>
            </a:r>
            <a:endParaRPr lang="vi-VN" sz="2800" b="1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54076" y="5562600"/>
            <a:ext cx="4441723" cy="954107"/>
          </a:xfrm>
          <a:prstGeom prst="rect">
            <a:avLst/>
          </a:prstGeom>
          <a:solidFill>
            <a:srgbClr val="DDF0F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2800" b="1"/>
              <a:t>3. Lượng khí các-bô-níc tăng cao hơn gấp </a:t>
            </a:r>
            <a:r>
              <a:rPr lang="vi-VN" sz="2800" b="1" smtClean="0"/>
              <a:t>đôi</a:t>
            </a:r>
            <a:endParaRPr lang="vi-VN" sz="2800" b="1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5257800" y="4267200"/>
            <a:ext cx="3581400" cy="954107"/>
          </a:xfrm>
          <a:prstGeom prst="rect">
            <a:avLst/>
          </a:prstGeom>
          <a:solidFill>
            <a:srgbClr val="F2DCF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vi-VN" sz="2800" b="1"/>
              <a:t>b. Cây phát triển </a:t>
            </a:r>
            <a:endParaRPr lang="en-US" sz="2800" b="1" smtClean="0"/>
          </a:p>
          <a:p>
            <a:pPr algn="ctr" eaLnBrk="1" hangingPunct="1"/>
            <a:r>
              <a:rPr lang="vi-VN" sz="2800" b="1" smtClean="0"/>
              <a:t>bình thường</a:t>
            </a:r>
            <a:endParaRPr lang="vi-VN" sz="2800" b="1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5181600" y="2743200"/>
            <a:ext cx="3733800" cy="954107"/>
          </a:xfrm>
          <a:prstGeom prst="rect">
            <a:avLst/>
          </a:prstGeom>
          <a:solidFill>
            <a:srgbClr val="F2DCF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2800" b="1"/>
              <a:t>a . Cây phát triển năng suất </a:t>
            </a:r>
            <a:r>
              <a:rPr lang="vi-VN" sz="2800" b="1" smtClean="0"/>
              <a:t>cao</a:t>
            </a:r>
            <a:endParaRPr lang="vi-VN" sz="2800" b="1"/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5257800" y="5791200"/>
            <a:ext cx="3657600" cy="523220"/>
          </a:xfrm>
          <a:prstGeom prst="rect">
            <a:avLst/>
          </a:prstGeom>
          <a:solidFill>
            <a:srgbClr val="F2DCF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VNI-Times" pitchFamily="2" charset="0"/>
                <a:cs typeface="Times New Roman" pitchFamily="18" charset="0"/>
              </a:rPr>
              <a:t>    </a:t>
            </a:r>
            <a:r>
              <a:rPr lang="en-US" sz="2800" b="1"/>
              <a:t>c. Cây sẽ </a:t>
            </a:r>
            <a:r>
              <a:rPr lang="en-US" sz="2800" b="1" smtClean="0"/>
              <a:t>chết</a:t>
            </a:r>
            <a:endParaRPr lang="en-US" sz="2800" b="1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4495800" y="3352800"/>
            <a:ext cx="7620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 flipV="1">
            <a:off x="4549876" y="3428999"/>
            <a:ext cx="707923" cy="131525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 flipV="1">
            <a:off x="4495800" y="5989638"/>
            <a:ext cx="76199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609600" y="1524000"/>
            <a:ext cx="8229600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cs typeface="Times New Roman" pitchFamily="18" charset="0"/>
              </a:rPr>
              <a:t>Nối các ý ở cột A với các ý ở cột B sao cho thích hợp</a:t>
            </a:r>
          </a:p>
        </p:txBody>
      </p:sp>
    </p:spTree>
    <p:extLst>
      <p:ext uri="{BB962C8B-B14F-4D97-AF65-F5344CB8AC3E}">
        <p14:creationId xmlns:p14="http://schemas.microsoft.com/office/powerpoint/2010/main" val="117208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23" grpId="0" animBg="1"/>
      <p:bldP spid="9225" grpId="0" animBg="1"/>
      <p:bldP spid="9226" grpId="0" animBg="1"/>
      <p:bldP spid="9228" grpId="0" animBg="1"/>
      <p:bldP spid="9229" grpId="0" animBg="1"/>
      <p:bldP spid="9230" grpId="0" animBg="1"/>
      <p:bldP spid="9233" grpId="0" animBg="1"/>
      <p:bldP spid="9235" grpId="0" animBg="1"/>
      <p:bldP spid="923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657600" y="228600"/>
            <a:ext cx="48829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cs typeface="Times New Roman" pitchFamily="18" charset="0"/>
              </a:rPr>
              <a:t>Những loại cây khác nhau thì cần chất khoáng như thế nào?</a:t>
            </a:r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891116" y="1238250"/>
            <a:ext cx="381000" cy="40005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3886200" y="1828800"/>
            <a:ext cx="385916" cy="3429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3886200" y="2492476"/>
            <a:ext cx="385916" cy="304801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533900" y="1143000"/>
            <a:ext cx="3314700" cy="495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Liều lượng như nhau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4533900" y="2492476"/>
            <a:ext cx="3314700" cy="5555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Liều lượng khác nhau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533900" y="1828800"/>
            <a:ext cx="3314700" cy="495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Nhiều ni- tơ hơn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13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1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7" grpId="1" animBg="1"/>
      <p:bldP spid="8" grpId="0" animBg="1"/>
      <p:bldP spid="10" grpId="0" animBg="1"/>
      <p:bldP spid="10" grpId="1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228600" y="2428568"/>
            <a:ext cx="8534400" cy="2554545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200" b="1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 các-bô-níc có trong không khí chỉ đủ cho cây phát triển bình thường. Nếu tăng lượng khí các-bô-níc lên gấp đôi thì cây trồng sẽ cho năng suất cao hơn. Nhưng nếu lượng khí các-bô-nic cao hơn nữa, cây trồng sẽ chết.</a:t>
            </a:r>
          </a:p>
        </p:txBody>
      </p:sp>
    </p:spTree>
    <p:extLst>
      <p:ext uri="{BB962C8B-B14F-4D97-AF65-F5344CB8AC3E}">
        <p14:creationId xmlns:p14="http://schemas.microsoft.com/office/powerpoint/2010/main" val="127277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838200" y="457200"/>
            <a:ext cx="7467600" cy="1371600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Chúng ta cần làm gì để giúp cây trồng </a:t>
            </a:r>
          </a:p>
          <a:p>
            <a:pPr algn="ctr"/>
            <a:r>
              <a:rPr lang="en-US" sz="32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hấp thu tốt không khí?</a:t>
            </a:r>
          </a:p>
        </p:txBody>
      </p:sp>
      <p:sp>
        <p:nvSpPr>
          <p:cNvPr id="79875" name="Line 3"/>
          <p:cNvSpPr>
            <a:spLocks noChangeShapeType="1"/>
          </p:cNvSpPr>
          <p:nvPr/>
        </p:nvSpPr>
        <p:spPr bwMode="auto">
          <a:xfrm flipH="1">
            <a:off x="1676400" y="1828800"/>
            <a:ext cx="2895600" cy="13716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6" name="Oval 4"/>
          <p:cNvSpPr>
            <a:spLocks noChangeArrowheads="1"/>
          </p:cNvSpPr>
          <p:nvPr/>
        </p:nvSpPr>
        <p:spPr bwMode="auto">
          <a:xfrm>
            <a:off x="152400" y="3352800"/>
            <a:ext cx="2895600" cy="1143000"/>
          </a:xfrm>
          <a:prstGeom prst="ellipse">
            <a:avLst/>
          </a:prstGeom>
          <a:solidFill>
            <a:schemeClr val="bg1"/>
          </a:solidFill>
          <a:ln w="57150" cap="rnd" algn="ctr">
            <a:solidFill>
              <a:srgbClr val="000066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Trồng cây nơi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thoáng mát</a:t>
            </a:r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6477000" y="3276600"/>
            <a:ext cx="2667000" cy="1181100"/>
          </a:xfrm>
          <a:prstGeom prst="ellipse">
            <a:avLst/>
          </a:prstGeom>
          <a:solidFill>
            <a:schemeClr val="bg1"/>
          </a:solidFill>
          <a:ln w="57150" cap="rnd" algn="ctr">
            <a:solidFill>
              <a:srgbClr val="000066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Bón phân xanh, </a:t>
            </a:r>
          </a:p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phân chuồng</a:t>
            </a:r>
          </a:p>
        </p:txBody>
      </p:sp>
      <p:sp>
        <p:nvSpPr>
          <p:cNvPr id="79878" name="Line 6"/>
          <p:cNvSpPr>
            <a:spLocks noChangeShapeType="1"/>
          </p:cNvSpPr>
          <p:nvPr/>
        </p:nvSpPr>
        <p:spPr bwMode="auto">
          <a:xfrm>
            <a:off x="4526280" y="1828800"/>
            <a:ext cx="2895600" cy="14478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 flipH="1">
            <a:off x="3276600" y="1828800"/>
            <a:ext cx="1295400" cy="26670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0" name="Oval 8"/>
          <p:cNvSpPr>
            <a:spLocks noChangeArrowheads="1"/>
          </p:cNvSpPr>
          <p:nvPr/>
        </p:nvSpPr>
        <p:spPr bwMode="auto">
          <a:xfrm>
            <a:off x="1935480" y="4610100"/>
            <a:ext cx="2590800" cy="1104900"/>
          </a:xfrm>
          <a:prstGeom prst="ellipse">
            <a:avLst/>
          </a:prstGeom>
          <a:solidFill>
            <a:schemeClr val="bg1"/>
          </a:solidFill>
          <a:ln w="57150" cap="rnd" algn="ctr">
            <a:solidFill>
              <a:srgbClr val="000066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Làm đất tơi xốp</a:t>
            </a:r>
          </a:p>
        </p:txBody>
      </p:sp>
      <p:sp>
        <p:nvSpPr>
          <p:cNvPr id="79881" name="Oval 9"/>
          <p:cNvSpPr>
            <a:spLocks noChangeArrowheads="1"/>
          </p:cNvSpPr>
          <p:nvPr/>
        </p:nvSpPr>
        <p:spPr bwMode="auto">
          <a:xfrm>
            <a:off x="4876800" y="4495800"/>
            <a:ext cx="2667000" cy="1143000"/>
          </a:xfrm>
          <a:prstGeom prst="ellipse">
            <a:avLst/>
          </a:prstGeom>
          <a:solidFill>
            <a:schemeClr val="bg1"/>
          </a:solidFill>
          <a:ln w="38100" cap="rnd" algn="ctr">
            <a:solidFill>
              <a:srgbClr val="000066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Tăng lượng khí</a:t>
            </a:r>
          </a:p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 các-bô-nic</a:t>
            </a:r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>
            <a:off x="4541520" y="1866900"/>
            <a:ext cx="1371600" cy="25908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9883" name="Group 11"/>
          <p:cNvGrpSpPr>
            <a:grpSpLocks/>
          </p:cNvGrpSpPr>
          <p:nvPr/>
        </p:nvGrpSpPr>
        <p:grpSpPr bwMode="auto">
          <a:xfrm>
            <a:off x="-30480" y="0"/>
            <a:ext cx="9144000" cy="6858000"/>
            <a:chOff x="-4104" y="10"/>
            <a:chExt cx="5760" cy="4320"/>
          </a:xfrm>
        </p:grpSpPr>
        <p:pic>
          <p:nvPicPr>
            <p:cNvPr id="21522" name="Picture 12" descr="1357530915_new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104" y="1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3" name="Text Box 13"/>
            <p:cNvSpPr txBox="1">
              <a:spLocks noChangeArrowheads="1"/>
            </p:cNvSpPr>
            <p:nvPr/>
          </p:nvSpPr>
          <p:spPr bwMode="auto">
            <a:xfrm>
              <a:off x="-1536" y="3840"/>
              <a:ext cx="3192" cy="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>
                  <a:latin typeface="Times New Roman" pitchFamily="18" charset="0"/>
                  <a:cs typeface="Times New Roman" pitchFamily="18" charset="0"/>
                </a:rPr>
                <a:t>Trồng cây nơi thoáng mát</a:t>
              </a:r>
            </a:p>
          </p:txBody>
        </p:sp>
      </p:grpSp>
      <p:grpSp>
        <p:nvGrpSpPr>
          <p:cNvPr id="79886" name="Group 14"/>
          <p:cNvGrpSpPr>
            <a:grpSpLocks/>
          </p:cNvGrpSpPr>
          <p:nvPr/>
        </p:nvGrpSpPr>
        <p:grpSpPr bwMode="auto">
          <a:xfrm>
            <a:off x="-30480" y="0"/>
            <a:ext cx="9144000" cy="6800850"/>
            <a:chOff x="-5510" y="-310"/>
            <a:chExt cx="5760" cy="4284"/>
          </a:xfrm>
        </p:grpSpPr>
        <p:pic>
          <p:nvPicPr>
            <p:cNvPr id="21520" name="Picture 15" descr="caythuocla"/>
            <p:cNvPicPr>
              <a:picLocks noChangeAspect="1" noChangeArrowheads="1"/>
            </p:cNvPicPr>
            <p:nvPr/>
          </p:nvPicPr>
          <p:blipFill>
            <a:blip r:embed="rId3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510" y="-310"/>
              <a:ext cx="5760" cy="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1" name="Text Box 16"/>
            <p:cNvSpPr txBox="1">
              <a:spLocks noChangeArrowheads="1"/>
            </p:cNvSpPr>
            <p:nvPr/>
          </p:nvSpPr>
          <p:spPr bwMode="auto">
            <a:xfrm>
              <a:off x="-5404" y="3570"/>
              <a:ext cx="2755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>
                  <a:latin typeface="Times New Roman" pitchFamily="18" charset="0"/>
                  <a:cs typeface="Times New Roman" pitchFamily="18" charset="0"/>
                </a:rPr>
                <a:t>Làm đất tơi xốp</a:t>
              </a:r>
            </a:p>
          </p:txBody>
        </p:sp>
      </p:grpSp>
      <p:grpSp>
        <p:nvGrpSpPr>
          <p:cNvPr id="79889" name="Group 17"/>
          <p:cNvGrpSpPr>
            <a:grpSpLocks/>
          </p:cNvGrpSpPr>
          <p:nvPr/>
        </p:nvGrpSpPr>
        <p:grpSpPr bwMode="auto">
          <a:xfrm>
            <a:off x="-60642" y="7620"/>
            <a:ext cx="9144000" cy="6904038"/>
            <a:chOff x="0" y="0"/>
            <a:chExt cx="5760" cy="4349"/>
          </a:xfrm>
        </p:grpSpPr>
        <p:pic>
          <p:nvPicPr>
            <p:cNvPr id="21518" name="Picture 18" descr="Phân chuồng   các phương pháp ủ phâ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9" name="Text Box 19"/>
            <p:cNvSpPr txBox="1">
              <a:spLocks noChangeArrowheads="1"/>
            </p:cNvSpPr>
            <p:nvPr/>
          </p:nvSpPr>
          <p:spPr bwMode="auto">
            <a:xfrm>
              <a:off x="0" y="3984"/>
              <a:ext cx="5760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Bón phân chuồng, phân xanh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332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animBg="1"/>
      <p:bldP spid="79875" grpId="0" animBg="1"/>
      <p:bldP spid="79876" grpId="0" animBg="1"/>
      <p:bldP spid="79877" grpId="0" animBg="1"/>
      <p:bldP spid="79878" grpId="0" animBg="1"/>
      <p:bldP spid="79879" grpId="0" animBg="1"/>
      <p:bldP spid="79880" grpId="0" animBg="1"/>
      <p:bldP spid="79881" grpId="0" animBg="1"/>
      <p:bldP spid="7988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p1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1219200" y="231058"/>
            <a:ext cx="7239000" cy="10668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Làm thế nào để lượng khí các-bô-níc ở những nơi này không tăng cao?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1371600" y="228600"/>
            <a:ext cx="6553200" cy="1066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Lượng khí các-bô-níc những nơi này như thế  nào?</a:t>
            </a:r>
          </a:p>
        </p:txBody>
      </p:sp>
    </p:spTree>
    <p:extLst>
      <p:ext uri="{BB962C8B-B14F-4D97-AF65-F5344CB8AC3E}">
        <p14:creationId xmlns:p14="http://schemas.microsoft.com/office/powerpoint/2010/main" val="128361378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 animBg="1"/>
      <p:bldP spid="21514" grpId="1" animBg="1"/>
      <p:bldP spid="21515" grpId="0" animBg="1"/>
      <p:bldP spid="2151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533400"/>
            <a:ext cx="7162800" cy="1219200"/>
          </a:xfrm>
          <a:noFill/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Trả lời nhanh các câu hỏi sau:</a:t>
            </a:r>
            <a:endParaRPr lang="en-US" sz="3200" smtClean="0">
              <a:latin typeface="Times New Roman" pitchFamily="18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8229600" cy="1143000"/>
          </a:xfrm>
          <a:noFill/>
          <a:ln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rgbClr val="990000"/>
                </a:solidFill>
              </a:rPr>
              <a:t>1/</a:t>
            </a:r>
            <a:r>
              <a:rPr lang="en-US" smtClean="0">
                <a:solidFill>
                  <a:srgbClr val="990000"/>
                </a:solidFill>
                <a:latin typeface="Times New Roman" pitchFamily="18" charset="0"/>
              </a:rPr>
              <a:t> Tại sao ban ngày khi đứng dưới tán lá của cây chúng ta thấy mát mẻ, dễ chịu?</a:t>
            </a:r>
            <a:r>
              <a:rPr lang="en-US" smtClean="0">
                <a:solidFill>
                  <a:srgbClr val="990000"/>
                </a:solidFill>
              </a:rPr>
              <a:t> 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533400" y="3048000"/>
            <a:ext cx="8229600" cy="11430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3200">
                <a:solidFill>
                  <a:srgbClr val="990000"/>
                </a:solidFill>
                <a:latin typeface="Comic Sans MS" pitchFamily="66" charset="0"/>
              </a:rPr>
              <a:t> </a:t>
            </a:r>
            <a:r>
              <a:rPr lang="en-US" sz="32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2/Tại sao vào ban đêm ta không nên để nhiều hoa, cây cảnh trong phòng ngủ?</a:t>
            </a: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457200" y="4495800"/>
            <a:ext cx="8305800" cy="15240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en-US" sz="3200">
                <a:solidFill>
                  <a:srgbClr val="990000"/>
                </a:solidFill>
              </a:rPr>
              <a:t>	</a:t>
            </a:r>
            <a:r>
              <a:rPr lang="en-US" sz="3200">
                <a:solidFill>
                  <a:srgbClr val="990000"/>
                </a:solidFill>
                <a:latin typeface="Comic Sans MS" pitchFamily="66" charset="0"/>
              </a:rPr>
              <a:t> 3/Lượng khí các-bô-nic quá nhiều ở khu vực đông dân cư, để đảm bảo sức khỏe con người cần làm gì?</a:t>
            </a:r>
            <a:r>
              <a:rPr lang="en-US" sz="3200">
                <a:solidFill>
                  <a:srgbClr val="990000"/>
                </a:solidFill>
              </a:rPr>
              <a:t> </a:t>
            </a:r>
          </a:p>
        </p:txBody>
      </p:sp>
      <p:sp>
        <p:nvSpPr>
          <p:cNvPr id="81926" name="WordArt 6"/>
          <p:cNvSpPr>
            <a:spLocks noChangeArrowheads="1" noChangeShapeType="1" noTextEdit="1"/>
          </p:cNvSpPr>
          <p:nvPr/>
        </p:nvSpPr>
        <p:spPr bwMode="auto">
          <a:xfrm>
            <a:off x="1676400" y="76200"/>
            <a:ext cx="6248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-360">
                <a:ln w="12700" cap="rnd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Ai thông minh?</a:t>
            </a: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609600" y="3962400"/>
            <a:ext cx="75438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folHlink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>
                <a:solidFill>
                  <a:srgbClr val="000066"/>
                </a:solidFill>
              </a:rPr>
              <a:t>Vì lúc đó cây đang thực hiện quá trình quang </a:t>
            </a:r>
          </a:p>
          <a:p>
            <a:r>
              <a:rPr lang="en-US" sz="2800">
                <a:solidFill>
                  <a:srgbClr val="000066"/>
                </a:solidFill>
              </a:rPr>
              <a:t>hợp. Lượng khí ô-xi và hơi nước thoát ra làm </a:t>
            </a:r>
            <a:br>
              <a:rPr lang="en-US" sz="2800">
                <a:solidFill>
                  <a:srgbClr val="000066"/>
                </a:solidFill>
              </a:rPr>
            </a:br>
            <a:r>
              <a:rPr lang="en-US" sz="2800">
                <a:solidFill>
                  <a:srgbClr val="000066"/>
                </a:solidFill>
              </a:rPr>
              <a:t>cho không khí mát mẻ.</a:t>
            </a: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609600" y="4222648"/>
            <a:ext cx="8305800" cy="190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 algn="ctr">
                <a:solidFill>
                  <a:srgbClr val="000066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Vì lúc đó cây đang thực hiện quá trình hô hấp.</a:t>
            </a:r>
          </a:p>
          <a:p>
            <a:r>
              <a:rPr lang="en-US" sz="32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Cây sẽ hút hết ô-xi có trong phòng và thải ra</a:t>
            </a:r>
          </a:p>
          <a:p>
            <a:r>
              <a:rPr lang="en-US" sz="32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nhiều khí các-bô-nic làm cho chúng ta khó thở.</a:t>
            </a:r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2857500" y="6100609"/>
            <a:ext cx="3886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folHlink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6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Trồng cây xanh</a:t>
            </a:r>
          </a:p>
        </p:txBody>
      </p:sp>
      <p:pic>
        <p:nvPicPr>
          <p:cNvPr id="81930" name="Picture 10" descr="Trồng cây xanh trong khuôn viên trường học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0"/>
            <a:ext cx="45720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1" name="Picture 11" descr="ImageHand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0"/>
            <a:ext cx="40957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2" name="Picture 12" descr="Vân Trang, V.Music làm chiến sỹ tình nguyện, Tin tức trong ngày, Van Trang, VMusic, chien dich, trong cay, dap xe, ca si, tin tu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44767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đô th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3048000"/>
            <a:ext cx="4152900" cy="307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7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19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19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19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19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3" grpId="0" build="p" animBg="1"/>
      <p:bldP spid="81924" grpId="0" animBg="1"/>
      <p:bldP spid="81925" grpId="0" build="p" animBg="1"/>
      <p:bldP spid="81926" grpId="0" animBg="1"/>
      <p:bldP spid="81927" grpId="0"/>
      <p:bldP spid="81927" grpId="1"/>
      <p:bldP spid="81928" grpId="0" animBg="1"/>
      <p:bldP spid="81928" grpId="1" animBg="1"/>
      <p:bldP spid="819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4" name="Object 6"/>
          <p:cNvGraphicFramePr>
            <a:graphicFrameLocks noChangeAspect="1"/>
          </p:cNvGraphicFramePr>
          <p:nvPr>
            <p:ph/>
          </p:nvPr>
        </p:nvGraphicFramePr>
        <p:xfrm>
          <a:off x="0" y="276225"/>
          <a:ext cx="9144000" cy="584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hart" r:id="rId4" imgW="8229600" imgH="5848350" progId="MSGraph.Chart.8">
                  <p:embed followColorScheme="full"/>
                </p:oleObj>
              </mc:Choice>
              <mc:Fallback>
                <p:oleObj name="Chart" r:id="rId4" imgW="8229600" imgH="584835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6225"/>
                        <a:ext cx="9144000" cy="584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52400" y="1905000"/>
            <a:ext cx="89916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CC"/>
                </a:solidFill>
              </a:rPr>
              <a:t> </a:t>
            </a:r>
            <a:r>
              <a:rPr lang="en-US" sz="2800" b="1" smtClean="0">
                <a:solidFill>
                  <a:srgbClr val="0000CC"/>
                </a:solidFill>
              </a:rPr>
              <a:t>   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 cần không khí để quang hợp và hô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Khí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ô- xi cần cho quá trình hô hấp của thực vật. Thiếu ô- xi, thực vật sẽ ngừng hô hấp và chết.</a:t>
            </a:r>
          </a:p>
          <a:p>
            <a:r>
              <a:rPr lang="en-US" sz="2800" b="1">
                <a:solidFill>
                  <a:srgbClr val="0000CC"/>
                </a:solidFill>
              </a:rPr>
              <a:t>- </a:t>
            </a:r>
            <a:r>
              <a:rPr lang="en-US" sz="2800" b="1" smtClean="0">
                <a:solidFill>
                  <a:srgbClr val="0000CC"/>
                </a:solidFill>
              </a:rPr>
              <a:t>  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các- bô- níc cần cho quá trình quang hợp. Người ta đã phát hiện khí các- bô- níc có trong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 chỉ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đủ cho cây phát triển bình thường. Nếu tăng lượng khí-các-bô- níc lên gấp đôi thì cây trồng sẽ cho năng suất cao hơn.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nếu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 khí các- bô- níc cao hơn nữa, cây trồng sẽ chết.</a:t>
            </a:r>
          </a:p>
        </p:txBody>
      </p:sp>
      <p:sp>
        <p:nvSpPr>
          <p:cNvPr id="27664" name="WordArt 16"/>
          <p:cNvSpPr>
            <a:spLocks noChangeArrowheads="1" noChangeShapeType="1" noTextEdit="1"/>
          </p:cNvSpPr>
          <p:nvPr/>
        </p:nvSpPr>
        <p:spPr bwMode="auto">
          <a:xfrm>
            <a:off x="704850" y="838200"/>
            <a:ext cx="1828800" cy="3571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Times New Roman"/>
                <a:cs typeface="Times New Roman"/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711728876"/>
      </p:ext>
    </p:extLst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  <p:bldP spid="2766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Hoa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45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1955" y="437535"/>
            <a:ext cx="522584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cs typeface="Times New Roman" pitchFamily="18" charset="0"/>
              </a:rPr>
              <a:t>Cùng một cây, ở những giai đoạn phát triển khác nhau, nhu cầu về chất khoáng như thế nào?</a:t>
            </a:r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304800" y="2220629"/>
            <a:ext cx="381000" cy="374303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304800" y="2819400"/>
            <a:ext cx="381000" cy="3810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304800" y="3505200"/>
            <a:ext cx="381000" cy="3048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1022555" y="2148562"/>
            <a:ext cx="3581400" cy="5184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Đều như nhau</a:t>
            </a: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1022555" y="2819400"/>
            <a:ext cx="35814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Cũng khác nhau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1022555" y="3429000"/>
            <a:ext cx="35814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Không cần chất khoáng</a:t>
            </a:r>
          </a:p>
        </p:txBody>
      </p:sp>
    </p:spTree>
    <p:extLst>
      <p:ext uri="{BB962C8B-B14F-4D97-AF65-F5344CB8AC3E}">
        <p14:creationId xmlns:p14="http://schemas.microsoft.com/office/powerpoint/2010/main" val="297553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1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19" grpId="1" animBg="1"/>
      <p:bldP spid="20" grpId="0" animBg="1"/>
      <p:bldP spid="21" grpId="0" animBg="1"/>
      <p:bldP spid="22" grpId="0" animBg="1"/>
      <p:bldP spid="22" grpId="1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85800" y="2971800"/>
            <a:ext cx="66294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 u="none"/>
              <a:t> </a:t>
            </a:r>
          </a:p>
        </p:txBody>
      </p:sp>
      <p:pic>
        <p:nvPicPr>
          <p:cNvPr id="93187" name="Picture 3" descr="p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8" name="Picture 4" descr="p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5651"/>
            <a:ext cx="4876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2571750" y="5334366"/>
            <a:ext cx="704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u="none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457200" y="5832901"/>
            <a:ext cx="868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u="none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u="none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u="none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u="none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u="none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3200" b="1" u="none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u="none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u="none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héo</a:t>
            </a:r>
            <a:r>
              <a:rPr lang="en-US" sz="3200" b="1" u="none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u="none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thể sẽ </a:t>
            </a:r>
            <a:r>
              <a:rPr lang="en-US" sz="3200" b="1" u="none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3200" b="1" u="none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097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/>
      <p:bldP spid="931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322" y="1392704"/>
            <a:ext cx="877676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spc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Nhu cầu không khí </a:t>
            </a:r>
          </a:p>
          <a:p>
            <a:pPr algn="ctr"/>
            <a:r>
              <a:rPr lang="en-US" sz="6000" b="1" cap="all" spc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của thực vật</a:t>
            </a:r>
            <a:endParaRPr lang="en-US" sz="6000" b="1" cap="all" spc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63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-27039" y="1905000"/>
            <a:ext cx="9372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3200" b="1" smtClean="0">
                <a:solidFill>
                  <a:srgbClr val="0000FF"/>
                </a:solidFill>
                <a:latin typeface="+mj-lt"/>
              </a:rPr>
              <a:t>1</a:t>
            </a:r>
            <a:r>
              <a:rPr lang="en-US" sz="3200" b="1">
                <a:solidFill>
                  <a:srgbClr val="0000FF"/>
                </a:solidFill>
                <a:latin typeface="+mj-lt"/>
              </a:rPr>
              <a:t>.</a:t>
            </a:r>
            <a:r>
              <a:rPr lang="vi-VN" sz="3200" b="1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3200" b="1">
                <a:solidFill>
                  <a:srgbClr val="0000FF"/>
                </a:solidFill>
                <a:latin typeface="+mj-lt"/>
              </a:rPr>
              <a:t>Vai trò của không khí đối với thực vật</a:t>
            </a:r>
            <a:r>
              <a:rPr lang="vi-VN" sz="3200" b="1" smtClean="0">
                <a:solidFill>
                  <a:srgbClr val="0000FF"/>
                </a:solidFill>
                <a:latin typeface="+mj-lt"/>
              </a:rPr>
              <a:t>:</a:t>
            </a:r>
            <a:endParaRPr lang="vi-VN" sz="3200" b="1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866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9" name="Text Box 9"/>
          <p:cNvSpPr txBox="1">
            <a:spLocks noChangeArrowheads="1"/>
          </p:cNvSpPr>
          <p:nvPr/>
        </p:nvSpPr>
        <p:spPr bwMode="auto">
          <a:xfrm>
            <a:off x="914400" y="2457450"/>
            <a:ext cx="2438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600">
              <a:latin typeface="Times New Roman" pitchFamily="18" charset="0"/>
            </a:endParaRPr>
          </a:p>
        </p:txBody>
      </p:sp>
      <p:sp>
        <p:nvSpPr>
          <p:cNvPr id="358410" name="Text Box 10"/>
          <p:cNvSpPr txBox="1">
            <a:spLocks noChangeArrowheads="1"/>
          </p:cNvSpPr>
          <p:nvPr/>
        </p:nvSpPr>
        <p:spPr bwMode="auto">
          <a:xfrm>
            <a:off x="914400" y="2457450"/>
            <a:ext cx="2438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600">
              <a:latin typeface="Times New Roman" pitchFamily="18" charset="0"/>
            </a:endParaRPr>
          </a:p>
        </p:txBody>
      </p:sp>
      <p:sp>
        <p:nvSpPr>
          <p:cNvPr id="358411" name="Text Box 11"/>
          <p:cNvSpPr txBox="1">
            <a:spLocks noChangeArrowheads="1"/>
          </p:cNvSpPr>
          <p:nvPr/>
        </p:nvSpPr>
        <p:spPr bwMode="auto">
          <a:xfrm>
            <a:off x="381000" y="2457450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>
                <a:latin typeface="Times New Roman" pitchFamily="18" charset="0"/>
              </a:rPr>
              <a:t>* Không khí gồm những thành phần nào ?</a:t>
            </a:r>
          </a:p>
        </p:txBody>
      </p:sp>
      <p:sp>
        <p:nvSpPr>
          <p:cNvPr id="358412" name="Text Box 12"/>
          <p:cNvSpPr txBox="1">
            <a:spLocks noChangeArrowheads="1"/>
          </p:cNvSpPr>
          <p:nvPr/>
        </p:nvSpPr>
        <p:spPr bwMode="auto">
          <a:xfrm>
            <a:off x="762000" y="3143250"/>
            <a:ext cx="6553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 Ô-xi                   Ni-tơ              Các-bô-nic</a:t>
            </a:r>
          </a:p>
          <a:p>
            <a:pPr algn="l"/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 Bụi                    Vi khuẩn       Hơi nước</a:t>
            </a:r>
          </a:p>
        </p:txBody>
      </p:sp>
      <p:sp>
        <p:nvSpPr>
          <p:cNvPr id="358413" name="Text Box 13"/>
          <p:cNvSpPr txBox="1">
            <a:spLocks noChangeArrowheads="1"/>
          </p:cNvSpPr>
          <p:nvPr/>
        </p:nvSpPr>
        <p:spPr bwMode="auto">
          <a:xfrm>
            <a:off x="381000" y="4210050"/>
            <a:ext cx="7464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>
                <a:latin typeface="Times New Roman" pitchFamily="18" charset="0"/>
              </a:rPr>
              <a:t>* Những khí nào quan trọng đối với thực vật?</a:t>
            </a:r>
          </a:p>
        </p:txBody>
      </p:sp>
      <p:sp>
        <p:nvSpPr>
          <p:cNvPr id="358414" name="Text Box 14"/>
          <p:cNvSpPr txBox="1">
            <a:spLocks noChangeArrowheads="1"/>
          </p:cNvSpPr>
          <p:nvPr/>
        </p:nvSpPr>
        <p:spPr bwMode="auto">
          <a:xfrm>
            <a:off x="762000" y="3143250"/>
            <a:ext cx="1314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Ô-xi</a:t>
            </a:r>
          </a:p>
        </p:txBody>
      </p:sp>
      <p:sp>
        <p:nvSpPr>
          <p:cNvPr id="358415" name="Text Box 15"/>
          <p:cNvSpPr txBox="1">
            <a:spLocks noChangeArrowheads="1"/>
          </p:cNvSpPr>
          <p:nvPr/>
        </p:nvSpPr>
        <p:spPr bwMode="auto">
          <a:xfrm>
            <a:off x="4895850" y="3130550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   Các-bô-níc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-27039" y="1698278"/>
            <a:ext cx="9372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3200" b="1">
                <a:solidFill>
                  <a:srgbClr val="0000FF"/>
                </a:solidFill>
                <a:latin typeface="+mj-lt"/>
              </a:rPr>
              <a:t>Hoạt động 1: Vai trò của không khí đối với thực vật</a:t>
            </a:r>
            <a:r>
              <a:rPr lang="vi-VN" sz="3200" b="1" smtClean="0">
                <a:solidFill>
                  <a:srgbClr val="0000FF"/>
                </a:solidFill>
                <a:latin typeface="+mj-lt"/>
              </a:rPr>
              <a:t>:</a:t>
            </a:r>
            <a:endParaRPr lang="vi-VN" sz="3200" b="1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783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8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58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58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58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12 -0.00324 L -0.05018 0.07801 C -0.06771 0.09584 -0.07518 0.12038 -0.07379 0.14468 C -0.07205 0.17269 -0.06198 0.19375 -0.04184 0.20764 L 0.04427 0.27408 " pathEditMode="relative" rAng="5133811" ptsTypes="FffFF">
                                      <p:cBhvr>
                                        <p:cTn id="35" dur="2000" fill="hold"/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1442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8 0.02037 L 0.01476 0.10463 C 0.03299 0.12315 0.04184 0.14699 0.03993 0.17084 C 0.03785 0.19769 0.02552 0.2176 0.00469 0.23033 L -0.08767 0.29074 " pathEditMode="relative" rAng="5768161" ptsTypes="FffFF">
                                      <p:cBhvr>
                                        <p:cTn id="37" dur="2000" fill="hold"/>
                                        <p:tgtEl>
                                          <p:spTgt spid="358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1" grpId="0"/>
      <p:bldP spid="358412" grpId="0"/>
      <p:bldP spid="358413" grpId="0"/>
      <p:bldP spid="358414" grpId="0"/>
      <p:bldP spid="358414" grpId="1"/>
      <p:bldP spid="358415" grpId="0"/>
      <p:bldP spid="358415" grpId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en d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nen da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c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43200"/>
            <a:ext cx="20701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994025" y="2971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endParaRPr lang="en-US" sz="1800"/>
          </a:p>
        </p:txBody>
      </p:sp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8616" name="Group 8"/>
          <p:cNvGrpSpPr>
            <a:grpSpLocks/>
          </p:cNvGrpSpPr>
          <p:nvPr/>
        </p:nvGrpSpPr>
        <p:grpSpPr bwMode="auto">
          <a:xfrm>
            <a:off x="406400" y="1257300"/>
            <a:ext cx="1409700" cy="1422400"/>
            <a:chOff x="528" y="792"/>
            <a:chExt cx="888" cy="896"/>
          </a:xfrm>
        </p:grpSpPr>
        <p:grpSp>
          <p:nvGrpSpPr>
            <p:cNvPr id="11307" name="Group 9"/>
            <p:cNvGrpSpPr>
              <a:grpSpLocks/>
            </p:cNvGrpSpPr>
            <p:nvPr/>
          </p:nvGrpSpPr>
          <p:grpSpPr bwMode="auto">
            <a:xfrm rot="5400000">
              <a:off x="532" y="1235"/>
              <a:ext cx="888" cy="1"/>
              <a:chOff x="336" y="1056"/>
              <a:chExt cx="888" cy="0"/>
            </a:xfrm>
          </p:grpSpPr>
          <p:sp>
            <p:nvSpPr>
              <p:cNvPr id="11317" name="Line 10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18" name="Line 11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308" name="Group 12"/>
            <p:cNvGrpSpPr>
              <a:grpSpLocks/>
            </p:cNvGrpSpPr>
            <p:nvPr/>
          </p:nvGrpSpPr>
          <p:grpSpPr bwMode="auto">
            <a:xfrm rot="-2700000">
              <a:off x="528" y="1248"/>
              <a:ext cx="888" cy="0"/>
              <a:chOff x="336" y="1056"/>
              <a:chExt cx="888" cy="0"/>
            </a:xfrm>
          </p:grpSpPr>
          <p:sp>
            <p:nvSpPr>
              <p:cNvPr id="11315" name="Line 13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16" name="Line 14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309" name="Group 15"/>
            <p:cNvGrpSpPr>
              <a:grpSpLocks/>
            </p:cNvGrpSpPr>
            <p:nvPr/>
          </p:nvGrpSpPr>
          <p:grpSpPr bwMode="auto">
            <a:xfrm>
              <a:off x="528" y="1248"/>
              <a:ext cx="888" cy="0"/>
              <a:chOff x="336" y="1056"/>
              <a:chExt cx="888" cy="0"/>
            </a:xfrm>
          </p:grpSpPr>
          <p:sp>
            <p:nvSpPr>
              <p:cNvPr id="11313" name="Line 16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14" name="Line 17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310" name="Group 18"/>
            <p:cNvGrpSpPr>
              <a:grpSpLocks/>
            </p:cNvGrpSpPr>
            <p:nvPr/>
          </p:nvGrpSpPr>
          <p:grpSpPr bwMode="auto">
            <a:xfrm rot="2700000">
              <a:off x="516" y="1243"/>
              <a:ext cx="888" cy="1"/>
              <a:chOff x="336" y="1056"/>
              <a:chExt cx="888" cy="0"/>
            </a:xfrm>
          </p:grpSpPr>
          <p:sp>
            <p:nvSpPr>
              <p:cNvPr id="11311" name="Line 19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12" name="Line 20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68629" name="Group 21"/>
          <p:cNvGrpSpPr>
            <a:grpSpLocks/>
          </p:cNvGrpSpPr>
          <p:nvPr/>
        </p:nvGrpSpPr>
        <p:grpSpPr bwMode="auto">
          <a:xfrm rot="1355059">
            <a:off x="-381000" y="381000"/>
            <a:ext cx="3009900" cy="3149600"/>
            <a:chOff x="528" y="792"/>
            <a:chExt cx="888" cy="896"/>
          </a:xfrm>
        </p:grpSpPr>
        <p:grpSp>
          <p:nvGrpSpPr>
            <p:cNvPr id="11295" name="Group 22"/>
            <p:cNvGrpSpPr>
              <a:grpSpLocks/>
            </p:cNvGrpSpPr>
            <p:nvPr/>
          </p:nvGrpSpPr>
          <p:grpSpPr bwMode="auto">
            <a:xfrm rot="5400000">
              <a:off x="532" y="1235"/>
              <a:ext cx="888" cy="1"/>
              <a:chOff x="336" y="1056"/>
              <a:chExt cx="888" cy="0"/>
            </a:xfrm>
          </p:grpSpPr>
          <p:sp>
            <p:nvSpPr>
              <p:cNvPr id="11305" name="Line 23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6" name="Line 24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96" name="Group 25"/>
            <p:cNvGrpSpPr>
              <a:grpSpLocks/>
            </p:cNvGrpSpPr>
            <p:nvPr/>
          </p:nvGrpSpPr>
          <p:grpSpPr bwMode="auto">
            <a:xfrm rot="-2700000">
              <a:off x="528" y="1248"/>
              <a:ext cx="888" cy="0"/>
              <a:chOff x="336" y="1056"/>
              <a:chExt cx="888" cy="0"/>
            </a:xfrm>
          </p:grpSpPr>
          <p:sp>
            <p:nvSpPr>
              <p:cNvPr id="11303" name="Line 26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4" name="Line 27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97" name="Group 28"/>
            <p:cNvGrpSpPr>
              <a:grpSpLocks/>
            </p:cNvGrpSpPr>
            <p:nvPr/>
          </p:nvGrpSpPr>
          <p:grpSpPr bwMode="auto">
            <a:xfrm>
              <a:off x="528" y="1248"/>
              <a:ext cx="888" cy="0"/>
              <a:chOff x="336" y="1056"/>
              <a:chExt cx="888" cy="0"/>
            </a:xfrm>
          </p:grpSpPr>
          <p:sp>
            <p:nvSpPr>
              <p:cNvPr id="11301" name="Line 29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2" name="Line 30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98" name="Group 31"/>
            <p:cNvGrpSpPr>
              <a:grpSpLocks/>
            </p:cNvGrpSpPr>
            <p:nvPr/>
          </p:nvGrpSpPr>
          <p:grpSpPr bwMode="auto">
            <a:xfrm rot="2700000">
              <a:off x="516" y="1243"/>
              <a:ext cx="888" cy="1"/>
              <a:chOff x="336" y="1056"/>
              <a:chExt cx="888" cy="0"/>
            </a:xfrm>
          </p:grpSpPr>
          <p:sp>
            <p:nvSpPr>
              <p:cNvPr id="11299" name="Line 32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0" name="Line 33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8642" name="Arc 34"/>
          <p:cNvSpPr>
            <a:spLocks/>
          </p:cNvSpPr>
          <p:nvPr/>
        </p:nvSpPr>
        <p:spPr bwMode="auto">
          <a:xfrm rot="2960661" flipH="1">
            <a:off x="2594005" y="3923832"/>
            <a:ext cx="784166" cy="2016844"/>
          </a:xfrm>
          <a:custGeom>
            <a:avLst/>
            <a:gdLst>
              <a:gd name="T0" fmla="*/ 0 w 21600"/>
              <a:gd name="T1" fmla="*/ 0 h 21600"/>
              <a:gd name="T2" fmla="*/ 914400 w 21600"/>
              <a:gd name="T3" fmla="*/ 1905000 h 21600"/>
              <a:gd name="T4" fmla="*/ 0 w 21600"/>
              <a:gd name="T5" fmla="*/ 19050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43" name="Arc 35"/>
          <p:cNvSpPr>
            <a:spLocks/>
          </p:cNvSpPr>
          <p:nvPr/>
        </p:nvSpPr>
        <p:spPr bwMode="auto">
          <a:xfrm rot="13982437" flipV="1">
            <a:off x="2743744" y="3083667"/>
            <a:ext cx="760911" cy="1736046"/>
          </a:xfrm>
          <a:custGeom>
            <a:avLst/>
            <a:gdLst>
              <a:gd name="T0" fmla="*/ 0 w 21600"/>
              <a:gd name="T1" fmla="*/ 0 h 21600"/>
              <a:gd name="T2" fmla="*/ 1447800 w 21600"/>
              <a:gd name="T3" fmla="*/ 1219200 h 21600"/>
              <a:gd name="T4" fmla="*/ 0 w 21600"/>
              <a:gd name="T5" fmla="*/ 12192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44" name="Rectangle 36"/>
          <p:cNvSpPr>
            <a:spLocks noChangeArrowheads="1"/>
          </p:cNvSpPr>
          <p:nvPr/>
        </p:nvSpPr>
        <p:spPr bwMode="auto">
          <a:xfrm>
            <a:off x="685800" y="5257800"/>
            <a:ext cx="1752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 ô-xi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8645" name="Rectangle 37"/>
          <p:cNvSpPr>
            <a:spLocks noChangeArrowheads="1"/>
          </p:cNvSpPr>
          <p:nvPr/>
        </p:nvSpPr>
        <p:spPr bwMode="auto">
          <a:xfrm>
            <a:off x="0" y="4114800"/>
            <a:ext cx="2743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 Các-bô-níc</a:t>
            </a:r>
          </a:p>
        </p:txBody>
      </p:sp>
      <p:sp>
        <p:nvSpPr>
          <p:cNvPr id="68646" name="Arc 38"/>
          <p:cNvSpPr>
            <a:spLocks/>
          </p:cNvSpPr>
          <p:nvPr/>
        </p:nvSpPr>
        <p:spPr bwMode="auto">
          <a:xfrm rot="13046667" flipV="1">
            <a:off x="5175186" y="4163002"/>
            <a:ext cx="1613027" cy="1003440"/>
          </a:xfrm>
          <a:custGeom>
            <a:avLst/>
            <a:gdLst>
              <a:gd name="T0" fmla="*/ 0 w 21600"/>
              <a:gd name="T1" fmla="*/ 0 h 21600"/>
              <a:gd name="T2" fmla="*/ 1447800 w 21600"/>
              <a:gd name="T3" fmla="*/ 1219200 h 21600"/>
              <a:gd name="T4" fmla="*/ 0 w 21600"/>
              <a:gd name="T5" fmla="*/ 12192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47" name="Arc 39"/>
          <p:cNvSpPr>
            <a:spLocks/>
          </p:cNvSpPr>
          <p:nvPr/>
        </p:nvSpPr>
        <p:spPr bwMode="auto">
          <a:xfrm rot="11881152" flipV="1">
            <a:off x="5028210" y="2961149"/>
            <a:ext cx="1373580" cy="971621"/>
          </a:xfrm>
          <a:custGeom>
            <a:avLst/>
            <a:gdLst>
              <a:gd name="T0" fmla="*/ 63556 w 21600"/>
              <a:gd name="T1" fmla="*/ 0 h 21571"/>
              <a:gd name="T2" fmla="*/ 1219200 w 21600"/>
              <a:gd name="T3" fmla="*/ 1446212 h 21571"/>
              <a:gd name="T4" fmla="*/ 0 w 21600"/>
              <a:gd name="T5" fmla="*/ 1446212 h 2157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71" fill="none" extrusionOk="0">
                <a:moveTo>
                  <a:pt x="1125" y="0"/>
                </a:moveTo>
                <a:cubicBezTo>
                  <a:pt x="12602" y="599"/>
                  <a:pt x="21600" y="10079"/>
                  <a:pt x="21600" y="21571"/>
                </a:cubicBezTo>
              </a:path>
              <a:path w="21600" h="21571" stroke="0" extrusionOk="0">
                <a:moveTo>
                  <a:pt x="1125" y="0"/>
                </a:moveTo>
                <a:cubicBezTo>
                  <a:pt x="12602" y="599"/>
                  <a:pt x="21600" y="10079"/>
                  <a:pt x="21600" y="21571"/>
                </a:cubicBezTo>
                <a:lnTo>
                  <a:pt x="0" y="21571"/>
                </a:lnTo>
                <a:lnTo>
                  <a:pt x="1125" y="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48" name="Rectangle 40"/>
          <p:cNvSpPr>
            <a:spLocks noChangeArrowheads="1"/>
          </p:cNvSpPr>
          <p:nvPr/>
        </p:nvSpPr>
        <p:spPr bwMode="auto">
          <a:xfrm>
            <a:off x="6248400" y="3124200"/>
            <a:ext cx="2895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 Các-bô-níc</a:t>
            </a:r>
          </a:p>
        </p:txBody>
      </p:sp>
      <p:sp>
        <p:nvSpPr>
          <p:cNvPr id="68649" name="Rectangle 41"/>
          <p:cNvSpPr>
            <a:spLocks noChangeArrowheads="1"/>
          </p:cNvSpPr>
          <p:nvPr/>
        </p:nvSpPr>
        <p:spPr bwMode="auto">
          <a:xfrm>
            <a:off x="6019800" y="4724400"/>
            <a:ext cx="2819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 ô-xi</a:t>
            </a:r>
          </a:p>
        </p:txBody>
      </p:sp>
      <p:sp>
        <p:nvSpPr>
          <p:cNvPr id="68650" name="Rectangle 42"/>
          <p:cNvSpPr>
            <a:spLocks noChangeArrowheads="1"/>
          </p:cNvSpPr>
          <p:nvPr/>
        </p:nvSpPr>
        <p:spPr bwMode="auto">
          <a:xfrm>
            <a:off x="38100" y="31955"/>
            <a:ext cx="9067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 đồ sự trao đổi khí trong quang hợp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vật</a:t>
            </a:r>
          </a:p>
        </p:txBody>
      </p:sp>
      <p:pic>
        <p:nvPicPr>
          <p:cNvPr id="68651" name="Picture 43" descr="slide0037_image09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66800"/>
            <a:ext cx="685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52" name="Rectangle 44"/>
          <p:cNvSpPr>
            <a:spLocks noChangeArrowheads="1"/>
          </p:cNvSpPr>
          <p:nvPr/>
        </p:nvSpPr>
        <p:spPr bwMode="auto">
          <a:xfrm>
            <a:off x="0" y="914400"/>
            <a:ext cx="2057400" cy="9906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Quan sát</a:t>
            </a:r>
          </a:p>
        </p:txBody>
      </p:sp>
      <p:sp>
        <p:nvSpPr>
          <p:cNvPr id="68653" name="AutoShape 45"/>
          <p:cNvSpPr>
            <a:spLocks noChangeArrowheads="1"/>
          </p:cNvSpPr>
          <p:nvPr/>
        </p:nvSpPr>
        <p:spPr bwMode="auto">
          <a:xfrm>
            <a:off x="3561824" y="734663"/>
            <a:ext cx="5292616" cy="1981200"/>
          </a:xfrm>
          <a:prstGeom prst="cloudCallout">
            <a:avLst>
              <a:gd name="adj1" fmla="val -49318"/>
              <a:gd name="adj2" fmla="val 44995"/>
            </a:avLst>
          </a:prstGeom>
          <a:solidFill>
            <a:srgbClr val="CCFFCC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Trong quang hợp thực vật hít vào khí gì? 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Thải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ra khí gì?</a:t>
            </a:r>
          </a:p>
        </p:txBody>
      </p:sp>
      <p:sp>
        <p:nvSpPr>
          <p:cNvPr id="68654" name="AutoShape 46"/>
          <p:cNvSpPr>
            <a:spLocks noChangeArrowheads="1"/>
          </p:cNvSpPr>
          <p:nvPr/>
        </p:nvSpPr>
        <p:spPr bwMode="auto">
          <a:xfrm>
            <a:off x="3657600" y="685800"/>
            <a:ext cx="5486400" cy="2057400"/>
          </a:xfrm>
          <a:prstGeom prst="cloudCallout">
            <a:avLst>
              <a:gd name="adj1" fmla="val -14870"/>
              <a:gd name="adj2" fmla="val 10573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Quá trình quang hợp chỉ xảy ra khi nào?</a:t>
            </a:r>
          </a:p>
        </p:txBody>
      </p:sp>
      <p:sp>
        <p:nvSpPr>
          <p:cNvPr id="68655" name="Rectangle 47"/>
          <p:cNvSpPr>
            <a:spLocks noChangeArrowheads="1"/>
          </p:cNvSpPr>
          <p:nvPr/>
        </p:nvSpPr>
        <p:spPr bwMode="auto">
          <a:xfrm>
            <a:off x="6172200" y="914400"/>
            <a:ext cx="2438400" cy="914400"/>
          </a:xfrm>
          <a:prstGeom prst="rect">
            <a:avLst/>
          </a:prstGeom>
          <a:solidFill>
            <a:srgbClr val="FFFF99"/>
          </a:solidFill>
          <a:ln w="9525" cap="rnd" algn="ctr">
            <a:solidFill>
              <a:srgbClr val="FF99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Vào ban ngày</a:t>
            </a:r>
          </a:p>
        </p:txBody>
      </p:sp>
      <p:sp>
        <p:nvSpPr>
          <p:cNvPr id="6157" name="Oval 13">
            <a:hlinkClick r:id="" action="ppaction://noaction"/>
          </p:cNvPr>
          <p:cNvSpPr>
            <a:spLocks noChangeArrowheads="1"/>
          </p:cNvSpPr>
          <p:nvPr/>
        </p:nvSpPr>
        <p:spPr bwMode="auto">
          <a:xfrm rot="12051" flipV="1">
            <a:off x="6249994" y="2988495"/>
            <a:ext cx="2514600" cy="9144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pPr algn="l"/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3">
            <a:hlinkClick r:id="" action="ppaction://noaction"/>
          </p:cNvPr>
          <p:cNvSpPr>
            <a:spLocks noChangeArrowheads="1"/>
          </p:cNvSpPr>
          <p:nvPr/>
        </p:nvSpPr>
        <p:spPr bwMode="auto">
          <a:xfrm rot="395652">
            <a:off x="5827325" y="4723673"/>
            <a:ext cx="1746622" cy="601989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58" name="AutoShape 50"/>
          <p:cNvSpPr>
            <a:spLocks noChangeArrowheads="1"/>
          </p:cNvSpPr>
          <p:nvPr/>
        </p:nvSpPr>
        <p:spPr bwMode="auto">
          <a:xfrm>
            <a:off x="3775184" y="582263"/>
            <a:ext cx="5486400" cy="2286000"/>
          </a:xfrm>
          <a:prstGeom prst="cloudCallout">
            <a:avLst>
              <a:gd name="adj1" fmla="val -14870"/>
              <a:gd name="adj2" fmla="val 8348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Bộ phận nào của cây chủ yếu thực hiện quá trình quang hợp</a:t>
            </a:r>
          </a:p>
        </p:txBody>
      </p:sp>
      <p:sp>
        <p:nvSpPr>
          <p:cNvPr id="68659" name="Rectangle 51"/>
          <p:cNvSpPr>
            <a:spLocks noChangeArrowheads="1"/>
          </p:cNvSpPr>
          <p:nvPr/>
        </p:nvSpPr>
        <p:spPr bwMode="auto">
          <a:xfrm>
            <a:off x="5105400" y="1066800"/>
            <a:ext cx="2438400" cy="914400"/>
          </a:xfrm>
          <a:prstGeom prst="rect">
            <a:avLst/>
          </a:prstGeom>
          <a:solidFill>
            <a:srgbClr val="FFFF99"/>
          </a:solidFill>
          <a:ln w="9525" cap="rnd" algn="ctr">
            <a:solidFill>
              <a:srgbClr val="FF99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>
                <a:latin typeface="Times New Roman" pitchFamily="18" charset="0"/>
                <a:cs typeface="Times New Roman" pitchFamily="18" charset="0"/>
              </a:rPr>
              <a:t>Lá cây</a:t>
            </a:r>
          </a:p>
        </p:txBody>
      </p:sp>
      <p:sp>
        <p:nvSpPr>
          <p:cNvPr id="68660" name="Oval 52"/>
          <p:cNvSpPr>
            <a:spLocks noChangeArrowheads="1"/>
          </p:cNvSpPr>
          <p:nvPr/>
        </p:nvSpPr>
        <p:spPr bwMode="auto">
          <a:xfrm>
            <a:off x="681038" y="1543050"/>
            <a:ext cx="876300" cy="8382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 cap="rnd" algn="ctr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30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8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8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686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686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2000"/>
                                        <p:tgtEl>
                                          <p:spTgt spid="6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6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6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83 0.61356 C 0.29496 0.60616 0.29514 0.59875 0.29323 0.59159 C 0.29271 0.58904 0.28958 0.58742 0.28836 0.58511 C 0.28698 0.58233 0.28767 0.5791 0.28611 0.57632 C 0.28507 0.57378 0.28281 0.57193 0.28142 0.56962 C 0.27951 0.56615 0.27777 0.56245 0.27639 0.55875 C 0.26909 0.53932 0.26041 0.51943 0.25468 0.49954 C 0.24965 0.44357 0.25416 0.49885 0.25 0.4186 C 0.2493 0.40611 0.2493 0.39362 0.24739 0.38136 C 0.24461 0.36517 0.21649 0.34598 0.19913 0.34182 C 0.18871 0.33557 0.18298 0.3321 0.17482 0.32424 C 0.17048 0.31152 0.16111 0.30088 0.15069 0.29163 C 0.1401 0.26064 0.16198 0.24145 0.17257 0.21508 C 0.17569 0.19658 0.17847 0.17854 0.18229 0.16027 C 0.18021 0.13136 0.18524 0.12581 0.17014 0.10754 C 0.16597 0.09667 0.15416 0.08765 0.1434 0.08118 C 0.12968 0.06221 0.0842 0.05065 0.05902 0.04649 C 0.04705 0.04718 0.03489 0.04672 0.02291 0.04834 C 0.01562 0.04949 0.01493 0.05736 0.00833 0.05736 " pathEditMode="relative" rAng="0" ptsTypes="ffffffffffffffffffA">
                                      <p:cBhvr>
                                        <p:cTn id="47" dur="2000" fill="hold"/>
                                        <p:tgtEl>
                                          <p:spTgt spid="68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-2835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2000"/>
                                        <p:tgtEl>
                                          <p:spTgt spid="6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2" presetID="18" presetClass="entr" presetSubtype="1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2000"/>
                                        <p:tgtEl>
                                          <p:spTgt spid="6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6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6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2000"/>
                                        <p:tgtEl>
                                          <p:spTgt spid="6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6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6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5 -0.02012 C -0.01858 -0.01225 -0.0224 -0.00693 -0.02552 -0.00023 C -0.02778 0.00486 -0.029 0.01064 -0.03143 0.0155 C -0.03247 0.01758 -0.03334 0.01943 -0.03438 0.02151 C -0.0349 0.02429 -0.03542 0.02683 -0.03594 0.02961 C -0.03681 0.03354 -0.03889 0.0414 -0.03889 0.04163 C -0.03854 0.05666 -0.04827 0.11009 -0.02691 0.11888 C -0.0165 0.12836 -0.02101 0.12443 -0.01354 0.1309 C -0.01059 0.13298 -0.00643 0.13298 -0.00313 0.13483 C 0.0059 0.13992 0.01441 0.14455 0.02378 0.14848 C 0.03073 0.15125 0.03593 0.15588 0.04323 0.15865 C 0.05052 0.16513 0.05937 0.1679 0.06701 0.17461 C 0.07274 0.1797 0.07534 0.18733 0.08194 0.19057 C 0.0842 0.19473 0.08732 0.1982 0.08941 0.20259 C 0.09027 0.20421 0.0901 0.20653 0.09097 0.20838 C 0.09357 0.21393 0.09791 0.21971 0.10139 0.22387 C 0.10434 0.2322 0.10885 0.23636 0.1118 0.24422 C 0.1158 0.25417 0.11892 0.26596 0.12378 0.27591 C 0.12673 0.2951 0.12621 0.28678 0.12378 0.31776 C 0.12309 0.32563 0.121 0.32401 0.11788 0.33164 C 0.08507 0.40981 0.06215 0.36147 -0.04184 0.36356 C -0.05209 0.37234 -0.06424 0.37535 -0.07622 0.37697 C -0.07726 0.37928 -0.07917 0.38321 -0.07917 0.38321 " pathEditMode="relative" rAng="0" ptsTypes="ffffffffffffffffffffffA">
                                      <p:cBhvr>
                                        <p:cTn id="69" dur="2000" fill="hold"/>
                                        <p:tgtEl>
                                          <p:spTgt spid="68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" y="214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6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68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6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68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68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68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8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8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8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8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3" dur="2000"/>
                                        <p:tgtEl>
                                          <p:spTgt spid="68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6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68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6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68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68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68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42" grpId="0" animBg="1"/>
      <p:bldP spid="68643" grpId="0" animBg="1"/>
      <p:bldP spid="68646" grpId="0" animBg="1"/>
      <p:bldP spid="68647" grpId="0" animBg="1"/>
      <p:bldP spid="68652" grpId="0" animBg="1"/>
      <p:bldP spid="68652" grpId="1" animBg="1"/>
      <p:bldP spid="68653" grpId="0" animBg="1"/>
      <p:bldP spid="68653" grpId="1" animBg="1"/>
      <p:bldP spid="68654" grpId="0" animBg="1"/>
      <p:bldP spid="68654" grpId="1" animBg="1"/>
      <p:bldP spid="68655" grpId="0" animBg="1"/>
      <p:bldP spid="68655" grpId="1" animBg="1"/>
      <p:bldP spid="6157" grpId="0" animBg="1"/>
      <p:bldP spid="2" grpId="0" animBg="1"/>
      <p:bldP spid="68658" grpId="0" animBg="1"/>
      <p:bldP spid="68658" grpId="1" animBg="1"/>
      <p:bldP spid="68659" grpId="0" animBg="1"/>
      <p:bldP spid="68659" grpId="1" animBg="1"/>
      <p:bldP spid="686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99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rgbClr val="FF99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 descr="nen d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4363"/>
            <a:ext cx="914400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nen da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c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95400"/>
            <a:ext cx="21034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AutoShape 6"/>
          <p:cNvSpPr>
            <a:spLocks noChangeArrowheads="1"/>
          </p:cNvSpPr>
          <p:nvPr/>
        </p:nvSpPr>
        <p:spPr bwMode="auto">
          <a:xfrm rot="-9048425">
            <a:off x="1143000" y="381000"/>
            <a:ext cx="609600" cy="1143000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FF99"/>
              </a:gs>
              <a:gs pos="100000">
                <a:srgbClr val="FFCC00"/>
              </a:gs>
            </a:gsLst>
            <a:path path="rect">
              <a:fillToRect t="100000" r="100000"/>
            </a:path>
          </a:gradFill>
          <a:ln w="9525" cap="rnd">
            <a:solidFill>
              <a:srgbClr val="FF33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639" name="Group 7"/>
          <p:cNvGrpSpPr>
            <a:grpSpLocks/>
          </p:cNvGrpSpPr>
          <p:nvPr/>
        </p:nvGrpSpPr>
        <p:grpSpPr bwMode="auto">
          <a:xfrm>
            <a:off x="6954838" y="557213"/>
            <a:ext cx="1438275" cy="1028700"/>
            <a:chOff x="528" y="792"/>
            <a:chExt cx="888" cy="896"/>
          </a:xfrm>
        </p:grpSpPr>
        <p:grpSp>
          <p:nvGrpSpPr>
            <p:cNvPr id="12329" name="Group 8"/>
            <p:cNvGrpSpPr>
              <a:grpSpLocks/>
            </p:cNvGrpSpPr>
            <p:nvPr/>
          </p:nvGrpSpPr>
          <p:grpSpPr bwMode="auto">
            <a:xfrm rot="5400000">
              <a:off x="532" y="1235"/>
              <a:ext cx="888" cy="1"/>
              <a:chOff x="336" y="1056"/>
              <a:chExt cx="888" cy="0"/>
            </a:xfrm>
          </p:grpSpPr>
          <p:sp>
            <p:nvSpPr>
              <p:cNvPr id="12339" name="Line 9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" name="Line 10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30" name="Group 11"/>
            <p:cNvGrpSpPr>
              <a:grpSpLocks/>
            </p:cNvGrpSpPr>
            <p:nvPr/>
          </p:nvGrpSpPr>
          <p:grpSpPr bwMode="auto">
            <a:xfrm rot="-2700000">
              <a:off x="528" y="1248"/>
              <a:ext cx="888" cy="0"/>
              <a:chOff x="336" y="1056"/>
              <a:chExt cx="888" cy="0"/>
            </a:xfrm>
          </p:grpSpPr>
          <p:sp>
            <p:nvSpPr>
              <p:cNvPr id="12337" name="Line 12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8" name="Line 13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31" name="Group 14"/>
            <p:cNvGrpSpPr>
              <a:grpSpLocks/>
            </p:cNvGrpSpPr>
            <p:nvPr/>
          </p:nvGrpSpPr>
          <p:grpSpPr bwMode="auto">
            <a:xfrm>
              <a:off x="528" y="1248"/>
              <a:ext cx="888" cy="0"/>
              <a:chOff x="336" y="1056"/>
              <a:chExt cx="888" cy="0"/>
            </a:xfrm>
          </p:grpSpPr>
          <p:sp>
            <p:nvSpPr>
              <p:cNvPr id="12335" name="Line 15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6" name="Line 16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32" name="Group 17"/>
            <p:cNvGrpSpPr>
              <a:grpSpLocks/>
            </p:cNvGrpSpPr>
            <p:nvPr/>
          </p:nvGrpSpPr>
          <p:grpSpPr bwMode="auto">
            <a:xfrm rot="2700000">
              <a:off x="516" y="1243"/>
              <a:ext cx="888" cy="1"/>
              <a:chOff x="336" y="1056"/>
              <a:chExt cx="888" cy="0"/>
            </a:xfrm>
          </p:grpSpPr>
          <p:sp>
            <p:nvSpPr>
              <p:cNvPr id="12333" name="Line 18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4" name="Line 19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9652" name="Group 20"/>
          <p:cNvGrpSpPr>
            <a:grpSpLocks/>
          </p:cNvGrpSpPr>
          <p:nvPr/>
        </p:nvGrpSpPr>
        <p:grpSpPr bwMode="auto">
          <a:xfrm rot="1355059">
            <a:off x="6229350" y="0"/>
            <a:ext cx="2914650" cy="2117725"/>
            <a:chOff x="528" y="792"/>
            <a:chExt cx="888" cy="896"/>
          </a:xfrm>
        </p:grpSpPr>
        <p:grpSp>
          <p:nvGrpSpPr>
            <p:cNvPr id="12317" name="Group 21"/>
            <p:cNvGrpSpPr>
              <a:grpSpLocks/>
            </p:cNvGrpSpPr>
            <p:nvPr/>
          </p:nvGrpSpPr>
          <p:grpSpPr bwMode="auto">
            <a:xfrm rot="5400000">
              <a:off x="532" y="1235"/>
              <a:ext cx="888" cy="1"/>
              <a:chOff x="336" y="1056"/>
              <a:chExt cx="888" cy="0"/>
            </a:xfrm>
          </p:grpSpPr>
          <p:sp>
            <p:nvSpPr>
              <p:cNvPr id="12327" name="Line 22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8" name="Line 23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18" name="Group 24"/>
            <p:cNvGrpSpPr>
              <a:grpSpLocks/>
            </p:cNvGrpSpPr>
            <p:nvPr/>
          </p:nvGrpSpPr>
          <p:grpSpPr bwMode="auto">
            <a:xfrm rot="-2700000">
              <a:off x="528" y="1248"/>
              <a:ext cx="888" cy="0"/>
              <a:chOff x="336" y="1056"/>
              <a:chExt cx="888" cy="0"/>
            </a:xfrm>
          </p:grpSpPr>
          <p:sp>
            <p:nvSpPr>
              <p:cNvPr id="12325" name="Line 25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6" name="Line 26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19" name="Group 27"/>
            <p:cNvGrpSpPr>
              <a:grpSpLocks/>
            </p:cNvGrpSpPr>
            <p:nvPr/>
          </p:nvGrpSpPr>
          <p:grpSpPr bwMode="auto">
            <a:xfrm>
              <a:off x="528" y="1248"/>
              <a:ext cx="888" cy="0"/>
              <a:chOff x="336" y="1056"/>
              <a:chExt cx="888" cy="0"/>
            </a:xfrm>
          </p:grpSpPr>
          <p:sp>
            <p:nvSpPr>
              <p:cNvPr id="12323" name="Line 28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4" name="Line 29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20" name="Group 30"/>
            <p:cNvGrpSpPr>
              <a:grpSpLocks/>
            </p:cNvGrpSpPr>
            <p:nvPr/>
          </p:nvGrpSpPr>
          <p:grpSpPr bwMode="auto">
            <a:xfrm rot="2700000">
              <a:off x="516" y="1243"/>
              <a:ext cx="888" cy="1"/>
              <a:chOff x="336" y="1056"/>
              <a:chExt cx="888" cy="0"/>
            </a:xfrm>
          </p:grpSpPr>
          <p:sp>
            <p:nvSpPr>
              <p:cNvPr id="12321" name="Line 31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2" name="Line 32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69666" name="Picture 34" descr="slide0034_image04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67" name="Picture 35" descr="slide0034_image04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68" name="Picture 36" descr="slide0034_image04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37" descr="c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21034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70" name="Arc 38"/>
          <p:cNvSpPr>
            <a:spLocks/>
          </p:cNvSpPr>
          <p:nvPr/>
        </p:nvSpPr>
        <p:spPr bwMode="auto">
          <a:xfrm rot="2960661" flipH="1">
            <a:off x="1687513" y="2849563"/>
            <a:ext cx="922337" cy="1500187"/>
          </a:xfrm>
          <a:custGeom>
            <a:avLst/>
            <a:gdLst>
              <a:gd name="T0" fmla="*/ 0 w 21600"/>
              <a:gd name="T1" fmla="*/ 0 h 21600"/>
              <a:gd name="T2" fmla="*/ 922337 w 21600"/>
              <a:gd name="T3" fmla="*/ 1500187 h 21600"/>
              <a:gd name="T4" fmla="*/ 0 w 21600"/>
              <a:gd name="T5" fmla="*/ 150018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69671" name="Arc 39"/>
          <p:cNvSpPr>
            <a:spLocks/>
          </p:cNvSpPr>
          <p:nvPr/>
        </p:nvSpPr>
        <p:spPr bwMode="auto">
          <a:xfrm rot="13982437" flipV="1">
            <a:off x="1512887" y="2541588"/>
            <a:ext cx="1458913" cy="947738"/>
          </a:xfrm>
          <a:custGeom>
            <a:avLst/>
            <a:gdLst>
              <a:gd name="T0" fmla="*/ 0 w 21600"/>
              <a:gd name="T1" fmla="*/ 0 h 21600"/>
              <a:gd name="T2" fmla="*/ 1458913 w 21600"/>
              <a:gd name="T3" fmla="*/ 947738 h 21600"/>
              <a:gd name="T4" fmla="*/ 0 w 21600"/>
              <a:gd name="T5" fmla="*/ 94773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72" name="Rectangle 40"/>
          <p:cNvSpPr>
            <a:spLocks noChangeArrowheads="1"/>
          </p:cNvSpPr>
          <p:nvPr/>
        </p:nvSpPr>
        <p:spPr bwMode="auto">
          <a:xfrm>
            <a:off x="333375" y="2676525"/>
            <a:ext cx="12668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Khí ô-xi</a:t>
            </a:r>
            <a:r>
              <a:rPr lang="en-US" sz="2800">
                <a:latin typeface="Times New Roman" pitchFamily="18" charset="0"/>
              </a:rPr>
              <a:t> </a:t>
            </a:r>
          </a:p>
        </p:txBody>
      </p:sp>
      <p:sp>
        <p:nvSpPr>
          <p:cNvPr id="69673" name="Rectangle 41"/>
          <p:cNvSpPr>
            <a:spLocks noChangeArrowheads="1"/>
          </p:cNvSpPr>
          <p:nvPr/>
        </p:nvSpPr>
        <p:spPr bwMode="auto">
          <a:xfrm>
            <a:off x="76200" y="3971925"/>
            <a:ext cx="2362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Khí Các-bô-níc</a:t>
            </a:r>
          </a:p>
        </p:txBody>
      </p:sp>
      <p:sp>
        <p:nvSpPr>
          <p:cNvPr id="69674" name="Arc 42"/>
          <p:cNvSpPr>
            <a:spLocks/>
          </p:cNvSpPr>
          <p:nvPr/>
        </p:nvSpPr>
        <p:spPr bwMode="auto">
          <a:xfrm rot="13046667" flipV="1">
            <a:off x="6339655" y="3384581"/>
            <a:ext cx="1005724" cy="1118896"/>
          </a:xfrm>
          <a:custGeom>
            <a:avLst/>
            <a:gdLst>
              <a:gd name="T0" fmla="*/ 0 w 21600"/>
              <a:gd name="T1" fmla="*/ 0 h 21600"/>
              <a:gd name="T2" fmla="*/ 1447800 w 21600"/>
              <a:gd name="T3" fmla="*/ 1219200 h 21600"/>
              <a:gd name="T4" fmla="*/ 0 w 21600"/>
              <a:gd name="T5" fmla="*/ 12192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75" name="Arc 43"/>
          <p:cNvSpPr>
            <a:spLocks/>
          </p:cNvSpPr>
          <p:nvPr/>
        </p:nvSpPr>
        <p:spPr bwMode="auto">
          <a:xfrm rot="11881152" flipV="1">
            <a:off x="6251073" y="2726343"/>
            <a:ext cx="871038" cy="1408291"/>
          </a:xfrm>
          <a:custGeom>
            <a:avLst/>
            <a:gdLst>
              <a:gd name="T0" fmla="*/ 63556 w 21600"/>
              <a:gd name="T1" fmla="*/ 0 h 21571"/>
              <a:gd name="T2" fmla="*/ 1219200 w 21600"/>
              <a:gd name="T3" fmla="*/ 1446213 h 21571"/>
              <a:gd name="T4" fmla="*/ 0 w 21600"/>
              <a:gd name="T5" fmla="*/ 1446213 h 2157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71" fill="none" extrusionOk="0">
                <a:moveTo>
                  <a:pt x="1125" y="0"/>
                </a:moveTo>
                <a:cubicBezTo>
                  <a:pt x="12602" y="599"/>
                  <a:pt x="21600" y="10079"/>
                  <a:pt x="21600" y="21571"/>
                </a:cubicBezTo>
              </a:path>
              <a:path w="21600" h="21571" stroke="0" extrusionOk="0">
                <a:moveTo>
                  <a:pt x="1125" y="0"/>
                </a:moveTo>
                <a:cubicBezTo>
                  <a:pt x="12602" y="599"/>
                  <a:pt x="21600" y="10079"/>
                  <a:pt x="21600" y="21571"/>
                </a:cubicBezTo>
                <a:lnTo>
                  <a:pt x="0" y="21571"/>
                </a:lnTo>
                <a:lnTo>
                  <a:pt x="1125" y="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76" name="Rectangle 44"/>
          <p:cNvSpPr>
            <a:spLocks noChangeArrowheads="1"/>
          </p:cNvSpPr>
          <p:nvPr/>
        </p:nvSpPr>
        <p:spPr bwMode="auto">
          <a:xfrm rot="622568">
            <a:off x="7400674" y="2710657"/>
            <a:ext cx="155308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Khí ô-xi</a:t>
            </a:r>
          </a:p>
        </p:txBody>
      </p:sp>
      <p:sp>
        <p:nvSpPr>
          <p:cNvPr id="69677" name="Rectangle 45"/>
          <p:cNvSpPr>
            <a:spLocks noChangeArrowheads="1"/>
          </p:cNvSpPr>
          <p:nvPr/>
        </p:nvSpPr>
        <p:spPr bwMode="auto">
          <a:xfrm>
            <a:off x="6705600" y="3886200"/>
            <a:ext cx="2362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Các-bô-nic</a:t>
            </a:r>
          </a:p>
        </p:txBody>
      </p:sp>
      <p:sp>
        <p:nvSpPr>
          <p:cNvPr id="12310" name="Rectangle 46"/>
          <p:cNvSpPr>
            <a:spLocks noChangeArrowheads="1"/>
          </p:cNvSpPr>
          <p:nvPr/>
        </p:nvSpPr>
        <p:spPr bwMode="auto">
          <a:xfrm>
            <a:off x="2438400" y="457200"/>
            <a:ext cx="2057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>
                <a:solidFill>
                  <a:srgbClr val="FFFF00"/>
                </a:solidFill>
                <a:latin typeface="Times New Roman" pitchFamily="18" charset="0"/>
              </a:rPr>
              <a:t>Quan sát</a:t>
            </a:r>
          </a:p>
        </p:txBody>
      </p:sp>
      <p:sp>
        <p:nvSpPr>
          <p:cNvPr id="69679" name="Rectangle 47"/>
          <p:cNvSpPr>
            <a:spLocks noChangeArrowheads="1"/>
          </p:cNvSpPr>
          <p:nvPr/>
        </p:nvSpPr>
        <p:spPr bwMode="auto">
          <a:xfrm>
            <a:off x="228600" y="5715000"/>
            <a:ext cx="3352800" cy="91440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>
                <a:solidFill>
                  <a:srgbClr val="000066"/>
                </a:solidFill>
                <a:latin typeface="Times New Roman" pitchFamily="18" charset="0"/>
              </a:rPr>
              <a:t>Diễn ra suốt ngày đêm</a:t>
            </a:r>
          </a:p>
        </p:txBody>
      </p:sp>
      <p:sp>
        <p:nvSpPr>
          <p:cNvPr id="69680" name="AutoShape 48"/>
          <p:cNvSpPr>
            <a:spLocks noChangeArrowheads="1"/>
          </p:cNvSpPr>
          <p:nvPr/>
        </p:nvSpPr>
        <p:spPr bwMode="auto">
          <a:xfrm>
            <a:off x="4171950" y="4362450"/>
            <a:ext cx="5105400" cy="2590800"/>
          </a:xfrm>
          <a:prstGeom prst="cloudCallout">
            <a:avLst>
              <a:gd name="adj1" fmla="val -31310"/>
              <a:gd name="adj2" fmla="val -81435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800" smtClean="0">
                <a:latin typeface="Times New Roman" pitchFamily="18" charset="0"/>
              </a:rPr>
              <a:t>Quá </a:t>
            </a:r>
            <a:r>
              <a:rPr lang="en-US" sz="2800">
                <a:latin typeface="Times New Roman" pitchFamily="18" charset="0"/>
              </a:rPr>
              <a:t>trình hô hấp xảy ra khi nào? Trong hô hấp thực vật hít vào khí gì? Thải ra khí gì?</a:t>
            </a:r>
            <a:endParaRPr lang="en-US" sz="2800"/>
          </a:p>
        </p:txBody>
      </p:sp>
      <p:sp>
        <p:nvSpPr>
          <p:cNvPr id="6157" name="Oval 13">
            <a:hlinkClick r:id="" action="ppaction://noaction"/>
          </p:cNvPr>
          <p:cNvSpPr>
            <a:spLocks noChangeArrowheads="1"/>
          </p:cNvSpPr>
          <p:nvPr/>
        </p:nvSpPr>
        <p:spPr bwMode="auto">
          <a:xfrm rot="395652">
            <a:off x="7129720" y="2559687"/>
            <a:ext cx="1882775" cy="8255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 sz="1800"/>
          </a:p>
        </p:txBody>
      </p:sp>
      <p:sp>
        <p:nvSpPr>
          <p:cNvPr id="2" name="Oval 13">
            <a:hlinkClick r:id="" action="ppaction://noaction"/>
          </p:cNvPr>
          <p:cNvSpPr>
            <a:spLocks noChangeArrowheads="1"/>
          </p:cNvSpPr>
          <p:nvPr/>
        </p:nvSpPr>
        <p:spPr bwMode="auto">
          <a:xfrm rot="12051" flipV="1">
            <a:off x="6585664" y="3789106"/>
            <a:ext cx="2104339" cy="720637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pPr algn="l"/>
            <a:endParaRPr lang="en-US" sz="1800"/>
          </a:p>
        </p:txBody>
      </p:sp>
      <p:sp>
        <p:nvSpPr>
          <p:cNvPr id="69683" name="Oval 51"/>
          <p:cNvSpPr>
            <a:spLocks noChangeArrowheads="1"/>
          </p:cNvSpPr>
          <p:nvPr/>
        </p:nvSpPr>
        <p:spPr bwMode="auto">
          <a:xfrm>
            <a:off x="7258050" y="685800"/>
            <a:ext cx="876300" cy="8382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 cap="rnd" algn="ctr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84" name="Rectangle 52"/>
          <p:cNvSpPr>
            <a:spLocks noChangeArrowheads="1"/>
          </p:cNvSpPr>
          <p:nvPr/>
        </p:nvSpPr>
        <p:spPr bwMode="auto">
          <a:xfrm>
            <a:off x="152400" y="5638800"/>
            <a:ext cx="3352800" cy="91440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>
                <a:solidFill>
                  <a:srgbClr val="000066"/>
                </a:solidFill>
                <a:latin typeface="Times New Roman" pitchFamily="18" charset="0"/>
              </a:rPr>
              <a:t>Thảo luận nhóm </a:t>
            </a:r>
            <a:r>
              <a:rPr lang="en-US" sz="2800" smtClean="0">
                <a:solidFill>
                  <a:srgbClr val="000066"/>
                </a:solidFill>
                <a:latin typeface="Times New Roman" pitchFamily="18" charset="0"/>
              </a:rPr>
              <a:t>4</a:t>
            </a:r>
            <a:endParaRPr lang="en-US" sz="280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en-US" sz="2800">
                <a:solidFill>
                  <a:srgbClr val="000066"/>
                </a:solidFill>
                <a:latin typeface="Times New Roman" pitchFamily="18" charset="0"/>
              </a:rPr>
              <a:t>(2 phút)</a:t>
            </a:r>
          </a:p>
        </p:txBody>
      </p:sp>
      <p:sp>
        <p:nvSpPr>
          <p:cNvPr id="53" name="Rectangle 42"/>
          <p:cNvSpPr>
            <a:spLocks noChangeArrowheads="1"/>
          </p:cNvSpPr>
          <p:nvPr/>
        </p:nvSpPr>
        <p:spPr bwMode="auto">
          <a:xfrm>
            <a:off x="38100" y="31955"/>
            <a:ext cx="9067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 đồ sự trao đổi khí trong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 hấp của thực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</a:p>
        </p:txBody>
      </p:sp>
    </p:spTree>
    <p:extLst>
      <p:ext uri="{BB962C8B-B14F-4D97-AF65-F5344CB8AC3E}">
        <p14:creationId xmlns:p14="http://schemas.microsoft.com/office/powerpoint/2010/main" val="8355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0.41063 L 0.00833 3.4104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696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696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2000"/>
                                        <p:tgtEl>
                                          <p:spTgt spid="69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000"/>
                                        <p:tgtEl>
                                          <p:spTgt spid="69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69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6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2000"/>
                                        <p:tgtEl>
                                          <p:spTgt spid="69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2000"/>
                                        <p:tgtEl>
                                          <p:spTgt spid="69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69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69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9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9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9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9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6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69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69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69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2000"/>
                                        <p:tgtEl>
                                          <p:spTgt spid="69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69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69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69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69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 animBg="1"/>
      <p:bldP spid="69638" grpId="1" animBg="1"/>
      <p:bldP spid="69670" grpId="0" animBg="1"/>
      <p:bldP spid="69671" grpId="0" animBg="1"/>
      <p:bldP spid="69672" grpId="0"/>
      <p:bldP spid="69673" grpId="0"/>
      <p:bldP spid="69674" grpId="0" animBg="1"/>
      <p:bldP spid="69675" grpId="0" animBg="1"/>
      <p:bldP spid="69679" grpId="0" animBg="1"/>
      <p:bldP spid="69679" grpId="1" animBg="1"/>
      <p:bldP spid="69680" grpId="0" animBg="1"/>
      <p:bldP spid="69680" grpId="1" animBg="1"/>
      <p:bldP spid="6157" grpId="0" animBg="1"/>
      <p:bldP spid="2" grpId="0" animBg="1"/>
      <p:bldP spid="69683" grpId="0" animBg="1"/>
      <p:bldP spid="69684" grpId="0" animBg="1"/>
      <p:bldP spid="6968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</TotalTime>
  <Words>956</Words>
  <Application>Microsoft Office PowerPoint</Application>
  <PresentationFormat>On-screen Show (4:3)</PresentationFormat>
  <Paragraphs>143</Paragraphs>
  <Slides>25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1_Office Theme</vt:lpstr>
      <vt:lpstr>Microsoft Graph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Trả lời nhanh các câu hỏi sau: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21</cp:revision>
  <dcterms:created xsi:type="dcterms:W3CDTF">2015-04-01T08:07:22Z</dcterms:created>
  <dcterms:modified xsi:type="dcterms:W3CDTF">2016-04-06T05:46:47Z</dcterms:modified>
</cp:coreProperties>
</file>